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15"/>
  </p:notesMasterIdLst>
  <p:sldIdLst>
    <p:sldId id="256" r:id="rId4"/>
    <p:sldId id="263" r:id="rId5"/>
    <p:sldId id="301" r:id="rId6"/>
    <p:sldId id="290" r:id="rId7"/>
    <p:sldId id="309" r:id="rId8"/>
    <p:sldId id="292" r:id="rId9"/>
    <p:sldId id="293" r:id="rId10"/>
    <p:sldId id="302" r:id="rId11"/>
    <p:sldId id="303" r:id="rId12"/>
    <p:sldId id="304" r:id="rId13"/>
    <p:sldId id="305" r:id="rId14"/>
    <p:sldId id="306" r:id="rId16"/>
    <p:sldId id="296" r:id="rId17"/>
    <p:sldId id="297" r:id="rId18"/>
    <p:sldId id="307" r:id="rId19"/>
    <p:sldId id="298" r:id="rId20"/>
    <p:sldId id="29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7FBB"/>
    <a:srgbClr val="64A9D7"/>
    <a:srgbClr val="295177"/>
    <a:srgbClr val="1A3779"/>
    <a:srgbClr val="3164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491" autoAdjust="0"/>
  </p:normalViewPr>
  <p:slideViewPr>
    <p:cSldViewPr snapToGrid="0" showGuides="1">
      <p:cViewPr>
        <p:scale>
          <a:sx n="90" d="100"/>
          <a:sy n="90" d="100"/>
        </p:scale>
        <p:origin x="-1392" y="-660"/>
      </p:cViewPr>
      <p:guideLst>
        <p:guide orient="horz" pos="2153"/>
        <p:guide pos="3840"/>
      </p:guideLst>
    </p:cSldViewPr>
  </p:slideViewPr>
  <p:notesTextViewPr>
    <p:cViewPr>
      <p:scale>
        <a:sx n="1" d="1"/>
        <a:sy n="1" d="1"/>
      </p:scale>
      <p:origin x="0" y="0"/>
    </p:cViewPr>
  </p:notesTextViewPr>
  <p:sorterViewPr>
    <p:cViewPr>
      <p:scale>
        <a:sx n="154" d="100"/>
        <a:sy n="154"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92D2441-FE82-4BD0-8BF8-1F82C4F6B0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FD6497-DE73-4A3E-93E1-219723328C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等腰三角形 1"/>
          <p:cNvSpPr/>
          <p:nvPr userDrawn="1"/>
        </p:nvSpPr>
        <p:spPr>
          <a:xfrm flipV="1">
            <a:off x="1" y="0"/>
            <a:ext cx="688769" cy="570016"/>
          </a:xfrm>
          <a:prstGeom prst="triangle">
            <a:avLst>
              <a:gd name="adj" fmla="val 0"/>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等腰三角形 2"/>
          <p:cNvSpPr/>
          <p:nvPr userDrawn="1"/>
        </p:nvSpPr>
        <p:spPr>
          <a:xfrm flipH="1">
            <a:off x="11503233" y="6299859"/>
            <a:ext cx="688769" cy="570016"/>
          </a:xfrm>
          <a:prstGeom prst="triangle">
            <a:avLst>
              <a:gd name="adj" fmla="val 0"/>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userDrawn="1"/>
        </p:nvSpPr>
        <p:spPr>
          <a:xfrm>
            <a:off x="154379" y="178130"/>
            <a:ext cx="11887200" cy="6531428"/>
          </a:xfrm>
          <a:prstGeom prst="rect">
            <a:avLst/>
          </a:prstGeom>
          <a:solidFill>
            <a:schemeClr val="bg1"/>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62088782-2B32-4233-814D-CED713BD12C4}" type="datetimeFigureOut">
              <a:rPr lang="zh-CN" altLang="en-US" smtClean="0"/>
            </a:fld>
            <a:endParaRPr lang="zh-CN" altLang="en-US" dirty="0"/>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5934215-EF33-4E28-8D1D-CB1C76F57072}"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a:xfrm>
            <a:off x="838200" y="6356352"/>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62088782-2B32-4233-814D-CED713BD12C4}" type="datetimeFigureOut">
              <a:rPr lang="zh-CN" altLang="en-US" smtClean="0"/>
            </a:fld>
            <a:endParaRPr lang="zh-CN" altLang="en-US" dirty="0"/>
          </a:p>
        </p:txBody>
      </p:sp>
      <p:sp>
        <p:nvSpPr>
          <p:cNvPr id="5" name="页脚占位符 4"/>
          <p:cNvSpPr>
            <a:spLocks noGrp="1"/>
          </p:cNvSpPr>
          <p:nvPr>
            <p:ph type="ftr" sz="quarter" idx="11"/>
          </p:nvPr>
        </p:nvSpPr>
        <p:spPr>
          <a:xfrm>
            <a:off x="4038600" y="6356352"/>
            <a:ext cx="41148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fld id="{35934215-EF33-4E28-8D1D-CB1C76F57072}" type="slidenum">
              <a:rPr lang="zh-CN" altLang="en-US" smtClean="0"/>
            </a:fld>
            <a:endParaRPr lang="zh-CN" altLang="en-US" dirty="0"/>
          </a:p>
        </p:txBody>
      </p:sp>
      <p:sp>
        <p:nvSpPr>
          <p:cNvPr id="8" name="TextBox 7"/>
          <p:cNvSpPr txBox="1"/>
          <p:nvPr userDrawn="1"/>
        </p:nvSpPr>
        <p:spPr>
          <a:xfrm>
            <a:off x="11651940" y="0"/>
            <a:ext cx="540060" cy="118430"/>
          </a:xfrm>
          <a:prstGeom prst="rect">
            <a:avLst/>
          </a:prstGeom>
          <a:noFill/>
        </p:spPr>
        <p:txBody>
          <a:bodyPr wrap="square" rtlCol="0">
            <a:spAutoFit/>
          </a:bodyPr>
          <a:lstStyle/>
          <a:p>
            <a:pPr>
              <a:lnSpc>
                <a:spcPct val="200000"/>
              </a:lnSpc>
            </a:pP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zh-CN" altLang="en-US" sz="100" dirty="0">
                <a:latin typeface="微软雅黑" panose="020B0503020204020204" pitchFamily="34" charset="-122"/>
                <a:ea typeface="微软雅黑" panose="020B0503020204020204" pitchFamily="34" charset="-122"/>
              </a:rPr>
              <a:t> </a:t>
            </a:r>
            <a:r>
              <a:rPr lang="en-US" altLang="zh-CN" sz="100" dirty="0">
                <a:latin typeface="微软雅黑" panose="020B0503020204020204" pitchFamily="34" charset="-122"/>
                <a:ea typeface="微软雅黑" panose="020B0503020204020204" pitchFamily="34" charset="-122"/>
              </a:rPr>
              <a:t>http://www.1ppt.com/moban/</a:t>
            </a:r>
            <a:r>
              <a:rPr lang="zh-CN" altLang="en-US" sz="100" dirty="0">
                <a:latin typeface="微软雅黑" panose="020B0503020204020204" pitchFamily="34" charset="-122"/>
                <a:ea typeface="微软雅黑" panose="020B0503020204020204" pitchFamily="34" charset="-122"/>
              </a:rPr>
              <a:t> </a:t>
            </a:r>
            <a:endParaRPr lang="en-US" altLang="zh-CN" sz="1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41"/>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3"/>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3"/>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3"/>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3.xml"/><Relationship Id="rId7" Type="http://schemas.openxmlformats.org/officeDocument/2006/relationships/image" Target="../media/image24.png"/><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9.png"/><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6404919" y="998558"/>
            <a:ext cx="5787083" cy="5859442"/>
          </a:xfrm>
          <a:prstGeom prst="triangle">
            <a:avLst>
              <a:gd name="adj" fmla="val 100000"/>
            </a:avLst>
          </a:prstGeom>
          <a:gradFill>
            <a:gsLst>
              <a:gs pos="0">
                <a:srgbClr val="64A9D7"/>
              </a:gs>
              <a:gs pos="90000">
                <a:srgbClr val="3F7F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等腰三角形 7"/>
          <p:cNvSpPr/>
          <p:nvPr/>
        </p:nvSpPr>
        <p:spPr>
          <a:xfrm flipH="1" flipV="1">
            <a:off x="215" y="-4585"/>
            <a:ext cx="1884884" cy="1908453"/>
          </a:xfrm>
          <a:prstGeom prst="triangle">
            <a:avLst>
              <a:gd name="adj" fmla="val 100000"/>
            </a:avLst>
          </a:prstGeom>
          <a:gradFill>
            <a:gsLst>
              <a:gs pos="0">
                <a:srgbClr val="64A9D7"/>
              </a:gs>
              <a:gs pos="100000">
                <a:srgbClr val="3F7FBB"/>
              </a:gs>
            </a:gsLst>
            <a:lin ang="5400000" scaled="1"/>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flipH="1">
            <a:off x="11592921" y="429464"/>
            <a:ext cx="227603" cy="170090"/>
            <a:chOff x="762000" y="6033231"/>
            <a:chExt cx="598382" cy="258336"/>
          </a:xfrm>
        </p:grpSpPr>
        <p:cxnSp>
          <p:nvCxnSpPr>
            <p:cNvPr id="26" name="直接连接符 25"/>
            <p:cNvCxnSpPr/>
            <p:nvPr/>
          </p:nvCxnSpPr>
          <p:spPr>
            <a:xfrm>
              <a:off x="762000" y="6033231"/>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62000" y="6162399"/>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62000" y="6291567"/>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777240" y="1252220"/>
            <a:ext cx="10864215" cy="1330960"/>
          </a:xfrm>
          <a:prstGeom prst="rect">
            <a:avLst/>
          </a:prstGeom>
        </p:spPr>
        <p:txBody>
          <a:bodyPr wrap="none">
            <a:noAutofit/>
          </a:bodyPr>
          <a:lstStyle/>
          <a:p>
            <a:pPr algn="ctr"/>
            <a:r>
              <a:rPr lang="en-US" altLang="zh-CN" sz="40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rPr>
              <a:t>DiffCLIP: Few-shot Language-driven </a:t>
            </a:r>
            <a:endParaRPr lang="en-US" altLang="zh-CN" sz="40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endParaRPr>
          </a:p>
          <a:p>
            <a:pPr algn="ctr"/>
            <a:r>
              <a:rPr lang="en-US" altLang="zh-CN" sz="40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rPr>
              <a:t>Multimodal Classifier</a:t>
            </a:r>
            <a:endParaRPr lang="en-US" altLang="zh-CN" sz="40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endParaRPr>
          </a:p>
        </p:txBody>
      </p:sp>
      <p:sp>
        <p:nvSpPr>
          <p:cNvPr id="35" name="圆角矩形 34"/>
          <p:cNvSpPr/>
          <p:nvPr/>
        </p:nvSpPr>
        <p:spPr>
          <a:xfrm>
            <a:off x="4100519" y="3855809"/>
            <a:ext cx="1381284" cy="260307"/>
          </a:xfrm>
          <a:prstGeom prst="roundRect">
            <a:avLst>
              <a:gd name="adj" fmla="val 50000"/>
            </a:avLst>
          </a:prstGeom>
          <a:gradFill>
            <a:gsLst>
              <a:gs pos="0">
                <a:srgbClr val="64A9D7"/>
              </a:gs>
              <a:gs pos="72000">
                <a:srgbClr val="3F7FBB"/>
              </a:gs>
            </a:gsLst>
            <a:lin ang="5400000" scaled="1"/>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汇报人</a:t>
            </a:r>
            <a:r>
              <a:rPr lang="zh-CN" altLang="en-US" sz="1000" dirty="0" smtClean="0">
                <a:latin typeface="微软雅黑" panose="020B0503020204020204" pitchFamily="34" charset="-122"/>
                <a:ea typeface="微软雅黑" panose="020B0503020204020204" pitchFamily="34" charset="-122"/>
              </a:rPr>
              <a:t>：蒋明忠</a:t>
            </a:r>
            <a:endParaRPr lang="zh-CN" altLang="en-US" sz="1000" dirty="0">
              <a:latin typeface="微软雅黑" panose="020B0503020204020204" pitchFamily="34" charset="-122"/>
              <a:ea typeface="微软雅黑" panose="020B0503020204020204" pitchFamily="34" charset="-122"/>
            </a:endParaRPr>
          </a:p>
        </p:txBody>
      </p:sp>
      <p:sp>
        <p:nvSpPr>
          <p:cNvPr id="36" name="圆角矩形 35"/>
          <p:cNvSpPr/>
          <p:nvPr/>
        </p:nvSpPr>
        <p:spPr>
          <a:xfrm>
            <a:off x="5853240" y="3855809"/>
            <a:ext cx="1210963" cy="260307"/>
          </a:xfrm>
          <a:prstGeom prst="roundRect">
            <a:avLst>
              <a:gd name="adj" fmla="val 50000"/>
            </a:avLst>
          </a:prstGeom>
          <a:gradFill>
            <a:gsLst>
              <a:gs pos="0">
                <a:srgbClr val="64A9D7"/>
              </a:gs>
              <a:gs pos="72000">
                <a:srgbClr val="3F7FBB"/>
              </a:gs>
            </a:gsLst>
            <a:lin ang="5400000" scaled="1"/>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时间</a:t>
            </a: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2025.09</a:t>
            </a:r>
            <a:endParaRPr lang="zh-CN" altLang="en-US" sz="1000" dirty="0">
              <a:latin typeface="微软雅黑" panose="020B0503020204020204" pitchFamily="34" charset="-122"/>
              <a:ea typeface="微软雅黑" panose="020B0503020204020204" pitchFamily="34" charset="-122"/>
            </a:endParaRPr>
          </a:p>
        </p:txBody>
      </p:sp>
      <p:sp>
        <p:nvSpPr>
          <p:cNvPr id="39" name="矩形 38"/>
          <p:cNvSpPr/>
          <p:nvPr/>
        </p:nvSpPr>
        <p:spPr>
          <a:xfrm>
            <a:off x="-58777" y="5658253"/>
            <a:ext cx="5186591" cy="1568450"/>
          </a:xfrm>
          <a:prstGeom prst="rect">
            <a:avLst/>
          </a:prstGeom>
          <a:effectLst/>
        </p:spPr>
        <p:txBody>
          <a:bodyPr wrap="square">
            <a:spAutoFit/>
          </a:bodyPr>
          <a:lstStyle/>
          <a:p>
            <a:r>
              <a:rPr lang="en-US" altLang="zh-CN" sz="9600" dirty="0">
                <a:solidFill>
                  <a:schemeClr val="accent1">
                    <a:alpha val="14000"/>
                  </a:schemeClr>
                </a:solidFill>
                <a:latin typeface="思源宋体 CN Heavy" panose="02020900000000000000" pitchFamily="18" charset="-122"/>
                <a:ea typeface="思源宋体 CN Heavy" panose="02020900000000000000" pitchFamily="18" charset="-122"/>
              </a:rPr>
              <a:t>AAAI</a:t>
            </a:r>
            <a:endParaRPr lang="en-US" altLang="zh-CN" sz="9600" dirty="0">
              <a:solidFill>
                <a:schemeClr val="accent1">
                  <a:alpha val="14000"/>
                </a:schemeClr>
              </a:solidFill>
              <a:latin typeface="思源宋体 CN Heavy" panose="02020900000000000000" pitchFamily="18" charset="-122"/>
              <a:ea typeface="思源宋体 CN Heavy" panose="02020900000000000000" pitchFamily="18" charset="-122"/>
            </a:endParaRPr>
          </a:p>
        </p:txBody>
      </p:sp>
      <p:cxnSp>
        <p:nvCxnSpPr>
          <p:cNvPr id="51" name="直接连接符 50"/>
          <p:cNvCxnSpPr/>
          <p:nvPr/>
        </p:nvCxnSpPr>
        <p:spPr>
          <a:xfrm flipH="1">
            <a:off x="1425388" y="-7400"/>
            <a:ext cx="762035" cy="7620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7304333" y="3722548"/>
            <a:ext cx="978527" cy="1135091"/>
            <a:chOff x="7548931" y="3542032"/>
            <a:chExt cx="978527" cy="1135091"/>
          </a:xfrm>
        </p:grpSpPr>
        <p:sp>
          <p:nvSpPr>
            <p:cNvPr id="40" name="六边形 39"/>
            <p:cNvSpPr/>
            <p:nvPr/>
          </p:nvSpPr>
          <p:spPr>
            <a:xfrm rot="5400000">
              <a:off x="7470649" y="3620314"/>
              <a:ext cx="1135091" cy="978527"/>
            </a:xfrm>
            <a:prstGeom prst="hexagon">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7826247" y="3855306"/>
              <a:ext cx="532158" cy="524599"/>
              <a:chOff x="9341548" y="3509573"/>
              <a:chExt cx="457940" cy="451435"/>
            </a:xfrm>
            <a:solidFill>
              <a:schemeClr val="bg1"/>
            </a:solidFill>
          </p:grpSpPr>
          <p:sp>
            <p:nvSpPr>
              <p:cNvPr id="41" name="Freeform 189"/>
              <p:cNvSpPr/>
              <p:nvPr/>
            </p:nvSpPr>
            <p:spPr bwMode="auto">
              <a:xfrm>
                <a:off x="9515877" y="3655281"/>
                <a:ext cx="126194" cy="71553"/>
              </a:xfrm>
              <a:custGeom>
                <a:avLst/>
                <a:gdLst>
                  <a:gd name="T0" fmla="*/ 0 w 53"/>
                  <a:gd name="T1" fmla="*/ 16 h 30"/>
                  <a:gd name="T2" fmla="*/ 4 w 53"/>
                  <a:gd name="T3" fmla="*/ 20 h 30"/>
                  <a:gd name="T4" fmla="*/ 39 w 53"/>
                  <a:gd name="T5" fmla="*/ 20 h 30"/>
                  <a:gd name="T6" fmla="*/ 35 w 53"/>
                  <a:gd name="T7" fmla="*/ 24 h 30"/>
                  <a:gd name="T8" fmla="*/ 34 w 53"/>
                  <a:gd name="T9" fmla="*/ 29 h 30"/>
                  <a:gd name="T10" fmla="*/ 37 w 53"/>
                  <a:gd name="T11" fmla="*/ 30 h 30"/>
                  <a:gd name="T12" fmla="*/ 40 w 53"/>
                  <a:gd name="T13" fmla="*/ 29 h 30"/>
                  <a:gd name="T14" fmla="*/ 51 w 53"/>
                  <a:gd name="T15" fmla="*/ 18 h 30"/>
                  <a:gd name="T16" fmla="*/ 53 w 53"/>
                  <a:gd name="T17" fmla="*/ 16 h 30"/>
                  <a:gd name="T18" fmla="*/ 51 w 53"/>
                  <a:gd name="T19" fmla="*/ 13 h 30"/>
                  <a:gd name="T20" fmla="*/ 40 w 53"/>
                  <a:gd name="T21" fmla="*/ 2 h 30"/>
                  <a:gd name="T22" fmla="*/ 34 w 53"/>
                  <a:gd name="T23" fmla="*/ 2 h 30"/>
                  <a:gd name="T24" fmla="*/ 35 w 53"/>
                  <a:gd name="T25" fmla="*/ 8 h 30"/>
                  <a:gd name="T26" fmla="*/ 39 w 53"/>
                  <a:gd name="T27" fmla="*/ 12 h 30"/>
                  <a:gd name="T28" fmla="*/ 4 w 53"/>
                  <a:gd name="T29" fmla="*/ 12 h 30"/>
                  <a:gd name="T30" fmla="*/ 0 w 53"/>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30">
                    <a:moveTo>
                      <a:pt x="0" y="16"/>
                    </a:moveTo>
                    <a:cubicBezTo>
                      <a:pt x="0" y="18"/>
                      <a:pt x="2" y="20"/>
                      <a:pt x="4" y="20"/>
                    </a:cubicBezTo>
                    <a:cubicBezTo>
                      <a:pt x="39" y="20"/>
                      <a:pt x="39" y="20"/>
                      <a:pt x="39" y="20"/>
                    </a:cubicBezTo>
                    <a:cubicBezTo>
                      <a:pt x="35" y="24"/>
                      <a:pt x="35" y="24"/>
                      <a:pt x="35" y="24"/>
                    </a:cubicBezTo>
                    <a:cubicBezTo>
                      <a:pt x="33" y="25"/>
                      <a:pt x="33" y="28"/>
                      <a:pt x="34" y="29"/>
                    </a:cubicBezTo>
                    <a:cubicBezTo>
                      <a:pt x="35" y="30"/>
                      <a:pt x="36" y="30"/>
                      <a:pt x="37" y="30"/>
                    </a:cubicBezTo>
                    <a:cubicBezTo>
                      <a:pt x="38" y="30"/>
                      <a:pt x="39" y="30"/>
                      <a:pt x="40" y="29"/>
                    </a:cubicBezTo>
                    <a:cubicBezTo>
                      <a:pt x="51" y="18"/>
                      <a:pt x="51" y="18"/>
                      <a:pt x="51" y="18"/>
                    </a:cubicBezTo>
                    <a:cubicBezTo>
                      <a:pt x="52" y="18"/>
                      <a:pt x="53" y="17"/>
                      <a:pt x="53" y="16"/>
                    </a:cubicBezTo>
                    <a:cubicBezTo>
                      <a:pt x="53" y="14"/>
                      <a:pt x="52" y="13"/>
                      <a:pt x="51" y="13"/>
                    </a:cubicBezTo>
                    <a:cubicBezTo>
                      <a:pt x="40" y="2"/>
                      <a:pt x="40" y="2"/>
                      <a:pt x="40" y="2"/>
                    </a:cubicBezTo>
                    <a:cubicBezTo>
                      <a:pt x="39" y="0"/>
                      <a:pt x="36" y="0"/>
                      <a:pt x="34" y="2"/>
                    </a:cubicBezTo>
                    <a:cubicBezTo>
                      <a:pt x="33" y="3"/>
                      <a:pt x="33" y="6"/>
                      <a:pt x="35" y="8"/>
                    </a:cubicBezTo>
                    <a:cubicBezTo>
                      <a:pt x="39" y="12"/>
                      <a:pt x="39" y="12"/>
                      <a:pt x="39" y="12"/>
                    </a:cubicBezTo>
                    <a:cubicBezTo>
                      <a:pt x="4" y="12"/>
                      <a:pt x="4" y="12"/>
                      <a:pt x="4" y="12"/>
                    </a:cubicBezTo>
                    <a:cubicBezTo>
                      <a:pt x="2" y="12"/>
                      <a:pt x="0" y="13"/>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2" name="Freeform 190"/>
              <p:cNvSpPr/>
              <p:nvPr/>
            </p:nvSpPr>
            <p:spPr bwMode="auto">
              <a:xfrm>
                <a:off x="9515877" y="3741145"/>
                <a:ext cx="238077" cy="71553"/>
              </a:xfrm>
              <a:custGeom>
                <a:avLst/>
                <a:gdLst>
                  <a:gd name="T0" fmla="*/ 82 w 100"/>
                  <a:gd name="T1" fmla="*/ 1 h 30"/>
                  <a:gd name="T2" fmla="*/ 82 w 100"/>
                  <a:gd name="T3" fmla="*/ 7 h 30"/>
                  <a:gd name="T4" fmla="*/ 86 w 100"/>
                  <a:gd name="T5" fmla="*/ 11 h 30"/>
                  <a:gd name="T6" fmla="*/ 4 w 100"/>
                  <a:gd name="T7" fmla="*/ 11 h 30"/>
                  <a:gd name="T8" fmla="*/ 0 w 100"/>
                  <a:gd name="T9" fmla="*/ 15 h 30"/>
                  <a:gd name="T10" fmla="*/ 4 w 100"/>
                  <a:gd name="T11" fmla="*/ 19 h 30"/>
                  <a:gd name="T12" fmla="*/ 86 w 100"/>
                  <a:gd name="T13" fmla="*/ 19 h 30"/>
                  <a:gd name="T14" fmla="*/ 82 w 100"/>
                  <a:gd name="T15" fmla="*/ 23 h 30"/>
                  <a:gd name="T16" fmla="*/ 82 w 100"/>
                  <a:gd name="T17" fmla="*/ 29 h 30"/>
                  <a:gd name="T18" fmla="*/ 85 w 100"/>
                  <a:gd name="T19" fmla="*/ 30 h 30"/>
                  <a:gd name="T20" fmla="*/ 87 w 100"/>
                  <a:gd name="T21" fmla="*/ 29 h 30"/>
                  <a:gd name="T22" fmla="*/ 99 w 100"/>
                  <a:gd name="T23" fmla="*/ 18 h 30"/>
                  <a:gd name="T24" fmla="*/ 100 w 100"/>
                  <a:gd name="T25" fmla="*/ 15 h 30"/>
                  <a:gd name="T26" fmla="*/ 99 w 100"/>
                  <a:gd name="T27" fmla="*/ 12 h 30"/>
                  <a:gd name="T28" fmla="*/ 87 w 100"/>
                  <a:gd name="T29" fmla="*/ 1 h 30"/>
                  <a:gd name="T30" fmla="*/ 82 w 100"/>
                  <a:gd name="T3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30">
                    <a:moveTo>
                      <a:pt x="82" y="1"/>
                    </a:moveTo>
                    <a:cubicBezTo>
                      <a:pt x="80" y="3"/>
                      <a:pt x="80" y="6"/>
                      <a:pt x="82" y="7"/>
                    </a:cubicBezTo>
                    <a:cubicBezTo>
                      <a:pt x="86" y="11"/>
                      <a:pt x="86" y="11"/>
                      <a:pt x="86" y="11"/>
                    </a:cubicBezTo>
                    <a:cubicBezTo>
                      <a:pt x="4" y="11"/>
                      <a:pt x="4" y="11"/>
                      <a:pt x="4" y="11"/>
                    </a:cubicBezTo>
                    <a:cubicBezTo>
                      <a:pt x="2" y="11"/>
                      <a:pt x="0" y="13"/>
                      <a:pt x="0" y="15"/>
                    </a:cubicBezTo>
                    <a:cubicBezTo>
                      <a:pt x="0" y="17"/>
                      <a:pt x="2" y="19"/>
                      <a:pt x="4" y="19"/>
                    </a:cubicBezTo>
                    <a:cubicBezTo>
                      <a:pt x="86" y="19"/>
                      <a:pt x="86" y="19"/>
                      <a:pt x="86" y="19"/>
                    </a:cubicBezTo>
                    <a:cubicBezTo>
                      <a:pt x="82" y="23"/>
                      <a:pt x="82" y="23"/>
                      <a:pt x="82" y="23"/>
                    </a:cubicBezTo>
                    <a:cubicBezTo>
                      <a:pt x="80" y="25"/>
                      <a:pt x="80" y="27"/>
                      <a:pt x="82" y="29"/>
                    </a:cubicBezTo>
                    <a:cubicBezTo>
                      <a:pt x="83" y="30"/>
                      <a:pt x="84" y="30"/>
                      <a:pt x="85" y="30"/>
                    </a:cubicBezTo>
                    <a:cubicBezTo>
                      <a:pt x="86" y="30"/>
                      <a:pt x="87" y="30"/>
                      <a:pt x="87" y="29"/>
                    </a:cubicBezTo>
                    <a:cubicBezTo>
                      <a:pt x="99" y="18"/>
                      <a:pt x="99" y="18"/>
                      <a:pt x="99" y="18"/>
                    </a:cubicBezTo>
                    <a:cubicBezTo>
                      <a:pt x="99" y="17"/>
                      <a:pt x="100" y="16"/>
                      <a:pt x="100" y="15"/>
                    </a:cubicBezTo>
                    <a:cubicBezTo>
                      <a:pt x="100" y="14"/>
                      <a:pt x="99" y="13"/>
                      <a:pt x="99" y="12"/>
                    </a:cubicBezTo>
                    <a:cubicBezTo>
                      <a:pt x="87" y="1"/>
                      <a:pt x="87" y="1"/>
                      <a:pt x="87" y="1"/>
                    </a:cubicBezTo>
                    <a:cubicBezTo>
                      <a:pt x="86" y="0"/>
                      <a:pt x="83"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3" name="Freeform 191"/>
              <p:cNvSpPr/>
              <p:nvPr/>
            </p:nvSpPr>
            <p:spPr bwMode="auto">
              <a:xfrm>
                <a:off x="9515877" y="3825708"/>
                <a:ext cx="283611" cy="74155"/>
              </a:xfrm>
              <a:custGeom>
                <a:avLst/>
                <a:gdLst>
                  <a:gd name="T0" fmla="*/ 118 w 119"/>
                  <a:gd name="T1" fmla="*/ 13 h 31"/>
                  <a:gd name="T2" fmla="*/ 107 w 119"/>
                  <a:gd name="T3" fmla="*/ 2 h 31"/>
                  <a:gd name="T4" fmla="*/ 101 w 119"/>
                  <a:gd name="T5" fmla="*/ 2 h 31"/>
                  <a:gd name="T6" fmla="*/ 101 w 119"/>
                  <a:gd name="T7" fmla="*/ 8 h 31"/>
                  <a:gd name="T8" fmla="*/ 105 w 119"/>
                  <a:gd name="T9" fmla="*/ 12 h 31"/>
                  <a:gd name="T10" fmla="*/ 4 w 119"/>
                  <a:gd name="T11" fmla="*/ 12 h 31"/>
                  <a:gd name="T12" fmla="*/ 0 w 119"/>
                  <a:gd name="T13" fmla="*/ 16 h 31"/>
                  <a:gd name="T14" fmla="*/ 4 w 119"/>
                  <a:gd name="T15" fmla="*/ 20 h 31"/>
                  <a:gd name="T16" fmla="*/ 105 w 119"/>
                  <a:gd name="T17" fmla="*/ 20 h 31"/>
                  <a:gd name="T18" fmla="*/ 101 w 119"/>
                  <a:gd name="T19" fmla="*/ 24 h 31"/>
                  <a:gd name="T20" fmla="*/ 101 w 119"/>
                  <a:gd name="T21" fmla="*/ 29 h 31"/>
                  <a:gd name="T22" fmla="*/ 104 w 119"/>
                  <a:gd name="T23" fmla="*/ 31 h 31"/>
                  <a:gd name="T24" fmla="*/ 107 w 119"/>
                  <a:gd name="T25" fmla="*/ 29 h 31"/>
                  <a:gd name="T26" fmla="*/ 118 w 119"/>
                  <a:gd name="T27" fmla="*/ 19 h 31"/>
                  <a:gd name="T28" fmla="*/ 119 w 119"/>
                  <a:gd name="T29" fmla="*/ 16 h 31"/>
                  <a:gd name="T30" fmla="*/ 118 w 119"/>
                  <a:gd name="T3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31">
                    <a:moveTo>
                      <a:pt x="118" y="13"/>
                    </a:moveTo>
                    <a:cubicBezTo>
                      <a:pt x="107" y="2"/>
                      <a:pt x="107" y="2"/>
                      <a:pt x="107" y="2"/>
                    </a:cubicBezTo>
                    <a:cubicBezTo>
                      <a:pt x="105" y="0"/>
                      <a:pt x="103" y="0"/>
                      <a:pt x="101" y="2"/>
                    </a:cubicBezTo>
                    <a:cubicBezTo>
                      <a:pt x="99" y="4"/>
                      <a:pt x="100" y="6"/>
                      <a:pt x="101" y="8"/>
                    </a:cubicBezTo>
                    <a:cubicBezTo>
                      <a:pt x="105" y="12"/>
                      <a:pt x="105" y="12"/>
                      <a:pt x="105" y="12"/>
                    </a:cubicBezTo>
                    <a:cubicBezTo>
                      <a:pt x="4" y="12"/>
                      <a:pt x="4" y="12"/>
                      <a:pt x="4" y="12"/>
                    </a:cubicBezTo>
                    <a:cubicBezTo>
                      <a:pt x="2" y="12"/>
                      <a:pt x="0" y="13"/>
                      <a:pt x="0" y="16"/>
                    </a:cubicBezTo>
                    <a:cubicBezTo>
                      <a:pt x="0" y="18"/>
                      <a:pt x="2" y="20"/>
                      <a:pt x="4" y="20"/>
                    </a:cubicBezTo>
                    <a:cubicBezTo>
                      <a:pt x="105" y="20"/>
                      <a:pt x="105" y="20"/>
                      <a:pt x="105" y="20"/>
                    </a:cubicBezTo>
                    <a:cubicBezTo>
                      <a:pt x="101" y="24"/>
                      <a:pt x="101" y="24"/>
                      <a:pt x="101" y="24"/>
                    </a:cubicBezTo>
                    <a:cubicBezTo>
                      <a:pt x="100" y="25"/>
                      <a:pt x="99" y="28"/>
                      <a:pt x="101" y="29"/>
                    </a:cubicBezTo>
                    <a:cubicBezTo>
                      <a:pt x="102" y="30"/>
                      <a:pt x="103" y="31"/>
                      <a:pt x="104" y="31"/>
                    </a:cubicBezTo>
                    <a:cubicBezTo>
                      <a:pt x="105" y="31"/>
                      <a:pt x="106" y="30"/>
                      <a:pt x="107" y="29"/>
                    </a:cubicBezTo>
                    <a:cubicBezTo>
                      <a:pt x="118" y="19"/>
                      <a:pt x="118" y="19"/>
                      <a:pt x="118" y="19"/>
                    </a:cubicBezTo>
                    <a:cubicBezTo>
                      <a:pt x="119" y="18"/>
                      <a:pt x="119" y="17"/>
                      <a:pt x="119" y="16"/>
                    </a:cubicBezTo>
                    <a:cubicBezTo>
                      <a:pt x="119" y="15"/>
                      <a:pt x="119" y="14"/>
                      <a:pt x="11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4" name="Freeform 192"/>
              <p:cNvSpPr/>
              <p:nvPr/>
            </p:nvSpPr>
            <p:spPr bwMode="auto">
              <a:xfrm>
                <a:off x="9431314" y="3643572"/>
                <a:ext cx="19514" cy="57243"/>
              </a:xfrm>
              <a:custGeom>
                <a:avLst/>
                <a:gdLst>
                  <a:gd name="T0" fmla="*/ 15 w 15"/>
                  <a:gd name="T1" fmla="*/ 44 h 44"/>
                  <a:gd name="T2" fmla="*/ 15 w 15"/>
                  <a:gd name="T3" fmla="*/ 0 h 44"/>
                  <a:gd name="T4" fmla="*/ 11 w 15"/>
                  <a:gd name="T5" fmla="*/ 0 h 44"/>
                  <a:gd name="T6" fmla="*/ 0 w 15"/>
                  <a:gd name="T7" fmla="*/ 6 h 44"/>
                  <a:gd name="T8" fmla="*/ 2 w 15"/>
                  <a:gd name="T9" fmla="*/ 9 h 44"/>
                  <a:gd name="T10" fmla="*/ 10 w 15"/>
                  <a:gd name="T11" fmla="*/ 6 h 44"/>
                  <a:gd name="T12" fmla="*/ 10 w 15"/>
                  <a:gd name="T13" fmla="*/ 6 h 44"/>
                  <a:gd name="T14" fmla="*/ 10 w 15"/>
                  <a:gd name="T15" fmla="*/ 44 h 44"/>
                  <a:gd name="T16" fmla="*/ 15 w 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4">
                    <a:moveTo>
                      <a:pt x="15" y="44"/>
                    </a:moveTo>
                    <a:lnTo>
                      <a:pt x="15" y="0"/>
                    </a:lnTo>
                    <a:lnTo>
                      <a:pt x="11" y="0"/>
                    </a:lnTo>
                    <a:lnTo>
                      <a:pt x="0" y="6"/>
                    </a:lnTo>
                    <a:lnTo>
                      <a:pt x="2" y="9"/>
                    </a:lnTo>
                    <a:lnTo>
                      <a:pt x="10" y="6"/>
                    </a:lnTo>
                    <a:lnTo>
                      <a:pt x="10" y="6"/>
                    </a:lnTo>
                    <a:lnTo>
                      <a:pt x="10" y="44"/>
                    </a:lnTo>
                    <a:lnTo>
                      <a:pt x="1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5" name="Freeform 193"/>
              <p:cNvSpPr/>
              <p:nvPr/>
            </p:nvSpPr>
            <p:spPr bwMode="auto">
              <a:xfrm>
                <a:off x="9427411" y="3725533"/>
                <a:ext cx="35126" cy="57243"/>
              </a:xfrm>
              <a:custGeom>
                <a:avLst/>
                <a:gdLst>
                  <a:gd name="T0" fmla="*/ 15 w 15"/>
                  <a:gd name="T1" fmla="*/ 22 h 24"/>
                  <a:gd name="T2" fmla="*/ 5 w 15"/>
                  <a:gd name="T3" fmla="*/ 22 h 24"/>
                  <a:gd name="T4" fmla="*/ 5 w 15"/>
                  <a:gd name="T5" fmla="*/ 22 h 24"/>
                  <a:gd name="T6" fmla="*/ 7 w 15"/>
                  <a:gd name="T7" fmla="*/ 20 h 24"/>
                  <a:gd name="T8" fmla="*/ 15 w 15"/>
                  <a:gd name="T9" fmla="*/ 7 h 24"/>
                  <a:gd name="T10" fmla="*/ 8 w 15"/>
                  <a:gd name="T11" fmla="*/ 0 h 24"/>
                  <a:gd name="T12" fmla="*/ 1 w 15"/>
                  <a:gd name="T13" fmla="*/ 3 h 24"/>
                  <a:gd name="T14" fmla="*/ 2 w 15"/>
                  <a:gd name="T15" fmla="*/ 5 h 24"/>
                  <a:gd name="T16" fmla="*/ 7 w 15"/>
                  <a:gd name="T17" fmla="*/ 3 h 24"/>
                  <a:gd name="T18" fmla="*/ 12 w 15"/>
                  <a:gd name="T19" fmla="*/ 7 h 24"/>
                  <a:gd name="T20" fmla="*/ 3 w 15"/>
                  <a:gd name="T21" fmla="*/ 20 h 24"/>
                  <a:gd name="T22" fmla="*/ 0 w 15"/>
                  <a:gd name="T23" fmla="*/ 22 h 24"/>
                  <a:gd name="T24" fmla="*/ 0 w 15"/>
                  <a:gd name="T25" fmla="*/ 24 h 24"/>
                  <a:gd name="T26" fmla="*/ 15 w 15"/>
                  <a:gd name="T27" fmla="*/ 24 h 24"/>
                  <a:gd name="T28" fmla="*/ 15 w 15"/>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2"/>
                    </a:moveTo>
                    <a:cubicBezTo>
                      <a:pt x="5" y="22"/>
                      <a:pt x="5" y="22"/>
                      <a:pt x="5" y="22"/>
                    </a:cubicBezTo>
                    <a:cubicBezTo>
                      <a:pt x="5" y="22"/>
                      <a:pt x="5" y="22"/>
                      <a:pt x="5" y="22"/>
                    </a:cubicBezTo>
                    <a:cubicBezTo>
                      <a:pt x="7" y="20"/>
                      <a:pt x="7" y="20"/>
                      <a:pt x="7" y="20"/>
                    </a:cubicBezTo>
                    <a:cubicBezTo>
                      <a:pt x="12" y="15"/>
                      <a:pt x="15" y="11"/>
                      <a:pt x="15" y="7"/>
                    </a:cubicBezTo>
                    <a:cubicBezTo>
                      <a:pt x="15" y="4"/>
                      <a:pt x="13" y="0"/>
                      <a:pt x="8" y="0"/>
                    </a:cubicBezTo>
                    <a:cubicBezTo>
                      <a:pt x="5" y="0"/>
                      <a:pt x="2" y="1"/>
                      <a:pt x="1" y="3"/>
                    </a:cubicBezTo>
                    <a:cubicBezTo>
                      <a:pt x="2" y="5"/>
                      <a:pt x="2" y="5"/>
                      <a:pt x="2" y="5"/>
                    </a:cubicBezTo>
                    <a:cubicBezTo>
                      <a:pt x="3" y="4"/>
                      <a:pt x="5" y="3"/>
                      <a:pt x="7" y="3"/>
                    </a:cubicBezTo>
                    <a:cubicBezTo>
                      <a:pt x="10" y="3"/>
                      <a:pt x="12" y="5"/>
                      <a:pt x="12" y="7"/>
                    </a:cubicBezTo>
                    <a:cubicBezTo>
                      <a:pt x="12" y="11"/>
                      <a:pt x="9" y="14"/>
                      <a:pt x="3" y="20"/>
                    </a:cubicBezTo>
                    <a:cubicBezTo>
                      <a:pt x="0" y="22"/>
                      <a:pt x="0" y="22"/>
                      <a:pt x="0" y="22"/>
                    </a:cubicBezTo>
                    <a:cubicBezTo>
                      <a:pt x="0" y="24"/>
                      <a:pt x="0" y="24"/>
                      <a:pt x="0" y="24"/>
                    </a:cubicBezTo>
                    <a:cubicBezTo>
                      <a:pt x="15" y="24"/>
                      <a:pt x="15" y="24"/>
                      <a:pt x="15" y="24"/>
                    </a:cubicBezTo>
                    <a:lnTo>
                      <a:pt x="15"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6" name="Freeform 194"/>
              <p:cNvSpPr/>
              <p:nvPr/>
            </p:nvSpPr>
            <p:spPr bwMode="auto">
              <a:xfrm>
                <a:off x="9427411" y="3812698"/>
                <a:ext cx="35126" cy="59844"/>
              </a:xfrm>
              <a:custGeom>
                <a:avLst/>
                <a:gdLst>
                  <a:gd name="T0" fmla="*/ 6 w 15"/>
                  <a:gd name="T1" fmla="*/ 23 h 25"/>
                  <a:gd name="T2" fmla="*/ 1 w 15"/>
                  <a:gd name="T3" fmla="*/ 21 h 25"/>
                  <a:gd name="T4" fmla="*/ 0 w 15"/>
                  <a:gd name="T5" fmla="*/ 24 h 25"/>
                  <a:gd name="T6" fmla="*/ 6 w 15"/>
                  <a:gd name="T7" fmla="*/ 25 h 25"/>
                  <a:gd name="T8" fmla="*/ 15 w 15"/>
                  <a:gd name="T9" fmla="*/ 18 h 25"/>
                  <a:gd name="T10" fmla="*/ 10 w 15"/>
                  <a:gd name="T11" fmla="*/ 12 h 25"/>
                  <a:gd name="T12" fmla="*/ 10 w 15"/>
                  <a:gd name="T13" fmla="*/ 12 h 25"/>
                  <a:gd name="T14" fmla="*/ 14 w 15"/>
                  <a:gd name="T15" fmla="*/ 6 h 25"/>
                  <a:gd name="T16" fmla="*/ 7 w 15"/>
                  <a:gd name="T17" fmla="*/ 0 h 25"/>
                  <a:gd name="T18" fmla="*/ 1 w 15"/>
                  <a:gd name="T19" fmla="*/ 2 h 25"/>
                  <a:gd name="T20" fmla="*/ 2 w 15"/>
                  <a:gd name="T21" fmla="*/ 5 h 25"/>
                  <a:gd name="T22" fmla="*/ 7 w 15"/>
                  <a:gd name="T23" fmla="*/ 3 h 25"/>
                  <a:gd name="T24" fmla="*/ 11 w 15"/>
                  <a:gd name="T25" fmla="*/ 7 h 25"/>
                  <a:gd name="T26" fmla="*/ 5 w 15"/>
                  <a:gd name="T27" fmla="*/ 11 h 25"/>
                  <a:gd name="T28" fmla="*/ 4 w 15"/>
                  <a:gd name="T29" fmla="*/ 11 h 25"/>
                  <a:gd name="T30" fmla="*/ 4 w 15"/>
                  <a:gd name="T31" fmla="*/ 13 h 25"/>
                  <a:gd name="T32" fmla="*/ 5 w 15"/>
                  <a:gd name="T33" fmla="*/ 13 h 25"/>
                  <a:gd name="T34" fmla="*/ 12 w 15"/>
                  <a:gd name="T35" fmla="*/ 18 h 25"/>
                  <a:gd name="T36" fmla="*/ 6 w 15"/>
                  <a:gd name="T3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25">
                    <a:moveTo>
                      <a:pt x="6" y="23"/>
                    </a:moveTo>
                    <a:cubicBezTo>
                      <a:pt x="4" y="23"/>
                      <a:pt x="2" y="22"/>
                      <a:pt x="1" y="21"/>
                    </a:cubicBezTo>
                    <a:cubicBezTo>
                      <a:pt x="0" y="24"/>
                      <a:pt x="0" y="24"/>
                      <a:pt x="0" y="24"/>
                    </a:cubicBezTo>
                    <a:cubicBezTo>
                      <a:pt x="1" y="24"/>
                      <a:pt x="4" y="25"/>
                      <a:pt x="6" y="25"/>
                    </a:cubicBezTo>
                    <a:cubicBezTo>
                      <a:pt x="12" y="25"/>
                      <a:pt x="15" y="22"/>
                      <a:pt x="15" y="18"/>
                    </a:cubicBezTo>
                    <a:cubicBezTo>
                      <a:pt x="15" y="15"/>
                      <a:pt x="13" y="12"/>
                      <a:pt x="10" y="12"/>
                    </a:cubicBezTo>
                    <a:cubicBezTo>
                      <a:pt x="10" y="12"/>
                      <a:pt x="10" y="12"/>
                      <a:pt x="10" y="12"/>
                    </a:cubicBezTo>
                    <a:cubicBezTo>
                      <a:pt x="13" y="11"/>
                      <a:pt x="14" y="9"/>
                      <a:pt x="14" y="6"/>
                    </a:cubicBezTo>
                    <a:cubicBezTo>
                      <a:pt x="14" y="3"/>
                      <a:pt x="12" y="0"/>
                      <a:pt x="7" y="0"/>
                    </a:cubicBezTo>
                    <a:cubicBezTo>
                      <a:pt x="5" y="0"/>
                      <a:pt x="2" y="1"/>
                      <a:pt x="1" y="2"/>
                    </a:cubicBezTo>
                    <a:cubicBezTo>
                      <a:pt x="2" y="5"/>
                      <a:pt x="2" y="5"/>
                      <a:pt x="2" y="5"/>
                    </a:cubicBezTo>
                    <a:cubicBezTo>
                      <a:pt x="3" y="4"/>
                      <a:pt x="5" y="3"/>
                      <a:pt x="7" y="3"/>
                    </a:cubicBezTo>
                    <a:cubicBezTo>
                      <a:pt x="10" y="3"/>
                      <a:pt x="11" y="5"/>
                      <a:pt x="11" y="7"/>
                    </a:cubicBezTo>
                    <a:cubicBezTo>
                      <a:pt x="11" y="10"/>
                      <a:pt x="8" y="11"/>
                      <a:pt x="5" y="11"/>
                    </a:cubicBezTo>
                    <a:cubicBezTo>
                      <a:pt x="4" y="11"/>
                      <a:pt x="4" y="11"/>
                      <a:pt x="4" y="11"/>
                    </a:cubicBezTo>
                    <a:cubicBezTo>
                      <a:pt x="4" y="13"/>
                      <a:pt x="4" y="13"/>
                      <a:pt x="4" y="13"/>
                    </a:cubicBezTo>
                    <a:cubicBezTo>
                      <a:pt x="5" y="13"/>
                      <a:pt x="5" y="13"/>
                      <a:pt x="5" y="13"/>
                    </a:cubicBezTo>
                    <a:cubicBezTo>
                      <a:pt x="9" y="13"/>
                      <a:pt x="12" y="15"/>
                      <a:pt x="12" y="18"/>
                    </a:cubicBezTo>
                    <a:cubicBezTo>
                      <a:pt x="12" y="20"/>
                      <a:pt x="10" y="23"/>
                      <a:pt x="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7" name="Freeform 195"/>
              <p:cNvSpPr>
                <a:spLocks noEditPoints="1"/>
              </p:cNvSpPr>
              <p:nvPr/>
            </p:nvSpPr>
            <p:spPr bwMode="auto">
              <a:xfrm>
                <a:off x="9341548" y="3509573"/>
                <a:ext cx="386387" cy="451435"/>
              </a:xfrm>
              <a:custGeom>
                <a:avLst/>
                <a:gdLst>
                  <a:gd name="T0" fmla="*/ 141 w 162"/>
                  <a:gd name="T1" fmla="*/ 171 h 189"/>
                  <a:gd name="T2" fmla="*/ 19 w 162"/>
                  <a:gd name="T3" fmla="*/ 171 h 189"/>
                  <a:gd name="T4" fmla="*/ 19 w 162"/>
                  <a:gd name="T5" fmla="*/ 45 h 189"/>
                  <a:gd name="T6" fmla="*/ 141 w 162"/>
                  <a:gd name="T7" fmla="*/ 45 h 189"/>
                  <a:gd name="T8" fmla="*/ 141 w 162"/>
                  <a:gd name="T9" fmla="*/ 58 h 189"/>
                  <a:gd name="T10" fmla="*/ 162 w 162"/>
                  <a:gd name="T11" fmla="*/ 58 h 189"/>
                  <a:gd name="T12" fmla="*/ 162 w 162"/>
                  <a:gd name="T13" fmla="*/ 17 h 189"/>
                  <a:gd name="T14" fmla="*/ 145 w 162"/>
                  <a:gd name="T15" fmla="*/ 0 h 189"/>
                  <a:gd name="T16" fmla="*/ 17 w 162"/>
                  <a:gd name="T17" fmla="*/ 0 h 189"/>
                  <a:gd name="T18" fmla="*/ 0 w 162"/>
                  <a:gd name="T19" fmla="*/ 17 h 189"/>
                  <a:gd name="T20" fmla="*/ 0 w 162"/>
                  <a:gd name="T21" fmla="*/ 172 h 189"/>
                  <a:gd name="T22" fmla="*/ 17 w 162"/>
                  <a:gd name="T23" fmla="*/ 189 h 189"/>
                  <a:gd name="T24" fmla="*/ 145 w 162"/>
                  <a:gd name="T25" fmla="*/ 189 h 189"/>
                  <a:gd name="T26" fmla="*/ 162 w 162"/>
                  <a:gd name="T27" fmla="*/ 172 h 189"/>
                  <a:gd name="T28" fmla="*/ 162 w 162"/>
                  <a:gd name="T29" fmla="*/ 163 h 189"/>
                  <a:gd name="T30" fmla="*/ 141 w 162"/>
                  <a:gd name="T31" fmla="*/ 163 h 189"/>
                  <a:gd name="T32" fmla="*/ 141 w 162"/>
                  <a:gd name="T33" fmla="*/ 171 h 189"/>
                  <a:gd name="T34" fmla="*/ 66 w 162"/>
                  <a:gd name="T35" fmla="*/ 19 h 189"/>
                  <a:gd name="T36" fmla="*/ 77 w 162"/>
                  <a:gd name="T37" fmla="*/ 19 h 189"/>
                  <a:gd name="T38" fmla="*/ 81 w 162"/>
                  <a:gd name="T39" fmla="*/ 23 h 189"/>
                  <a:gd name="T40" fmla="*/ 77 w 162"/>
                  <a:gd name="T41" fmla="*/ 27 h 189"/>
                  <a:gd name="T42" fmla="*/ 66 w 162"/>
                  <a:gd name="T43" fmla="*/ 27 h 189"/>
                  <a:gd name="T44" fmla="*/ 62 w 162"/>
                  <a:gd name="T45" fmla="*/ 23 h 189"/>
                  <a:gd name="T46" fmla="*/ 66 w 162"/>
                  <a:gd name="T47" fmla="*/ 19 h 189"/>
                  <a:gd name="T48" fmla="*/ 43 w 162"/>
                  <a:gd name="T49" fmla="*/ 19 h 189"/>
                  <a:gd name="T50" fmla="*/ 54 w 162"/>
                  <a:gd name="T51" fmla="*/ 19 h 189"/>
                  <a:gd name="T52" fmla="*/ 58 w 162"/>
                  <a:gd name="T53" fmla="*/ 23 h 189"/>
                  <a:gd name="T54" fmla="*/ 54 w 162"/>
                  <a:gd name="T55" fmla="*/ 27 h 189"/>
                  <a:gd name="T56" fmla="*/ 43 w 162"/>
                  <a:gd name="T57" fmla="*/ 27 h 189"/>
                  <a:gd name="T58" fmla="*/ 39 w 162"/>
                  <a:gd name="T59" fmla="*/ 23 h 189"/>
                  <a:gd name="T60" fmla="*/ 43 w 162"/>
                  <a:gd name="T61" fmla="*/ 19 h 189"/>
                  <a:gd name="T62" fmla="*/ 17 w 162"/>
                  <a:gd name="T63" fmla="*/ 23 h 189"/>
                  <a:gd name="T64" fmla="*/ 20 w 162"/>
                  <a:gd name="T65" fmla="*/ 19 h 189"/>
                  <a:gd name="T66" fmla="*/ 31 w 162"/>
                  <a:gd name="T67" fmla="*/ 19 h 189"/>
                  <a:gd name="T68" fmla="*/ 35 w 162"/>
                  <a:gd name="T69" fmla="*/ 23 h 189"/>
                  <a:gd name="T70" fmla="*/ 31 w 162"/>
                  <a:gd name="T71" fmla="*/ 27 h 189"/>
                  <a:gd name="T72" fmla="*/ 20 w 162"/>
                  <a:gd name="T73" fmla="*/ 27 h 189"/>
                  <a:gd name="T74" fmla="*/ 17 w 162"/>
                  <a:gd name="T75" fmla="*/ 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189">
                    <a:moveTo>
                      <a:pt x="141" y="171"/>
                    </a:moveTo>
                    <a:cubicBezTo>
                      <a:pt x="19" y="171"/>
                      <a:pt x="19" y="171"/>
                      <a:pt x="19" y="171"/>
                    </a:cubicBezTo>
                    <a:cubicBezTo>
                      <a:pt x="19" y="45"/>
                      <a:pt x="19" y="45"/>
                      <a:pt x="19" y="45"/>
                    </a:cubicBezTo>
                    <a:cubicBezTo>
                      <a:pt x="141" y="45"/>
                      <a:pt x="141" y="45"/>
                      <a:pt x="141" y="45"/>
                    </a:cubicBezTo>
                    <a:cubicBezTo>
                      <a:pt x="141" y="58"/>
                      <a:pt x="141" y="58"/>
                      <a:pt x="141" y="58"/>
                    </a:cubicBezTo>
                    <a:cubicBezTo>
                      <a:pt x="162" y="58"/>
                      <a:pt x="162" y="58"/>
                      <a:pt x="162" y="58"/>
                    </a:cubicBezTo>
                    <a:cubicBezTo>
                      <a:pt x="162" y="17"/>
                      <a:pt x="162" y="17"/>
                      <a:pt x="162" y="17"/>
                    </a:cubicBezTo>
                    <a:cubicBezTo>
                      <a:pt x="162" y="8"/>
                      <a:pt x="154" y="0"/>
                      <a:pt x="145" y="0"/>
                    </a:cubicBezTo>
                    <a:cubicBezTo>
                      <a:pt x="17" y="0"/>
                      <a:pt x="17" y="0"/>
                      <a:pt x="17" y="0"/>
                    </a:cubicBezTo>
                    <a:cubicBezTo>
                      <a:pt x="8" y="0"/>
                      <a:pt x="0" y="8"/>
                      <a:pt x="0" y="17"/>
                    </a:cubicBezTo>
                    <a:cubicBezTo>
                      <a:pt x="0" y="172"/>
                      <a:pt x="0" y="172"/>
                      <a:pt x="0" y="172"/>
                    </a:cubicBezTo>
                    <a:cubicBezTo>
                      <a:pt x="0" y="181"/>
                      <a:pt x="8" y="189"/>
                      <a:pt x="17" y="189"/>
                    </a:cubicBezTo>
                    <a:cubicBezTo>
                      <a:pt x="145" y="189"/>
                      <a:pt x="145" y="189"/>
                      <a:pt x="145" y="189"/>
                    </a:cubicBezTo>
                    <a:cubicBezTo>
                      <a:pt x="154" y="189"/>
                      <a:pt x="162" y="181"/>
                      <a:pt x="162" y="172"/>
                    </a:cubicBezTo>
                    <a:cubicBezTo>
                      <a:pt x="162" y="163"/>
                      <a:pt x="162" y="163"/>
                      <a:pt x="162" y="163"/>
                    </a:cubicBezTo>
                    <a:cubicBezTo>
                      <a:pt x="141" y="163"/>
                      <a:pt x="141" y="163"/>
                      <a:pt x="141" y="163"/>
                    </a:cubicBezTo>
                    <a:lnTo>
                      <a:pt x="141" y="171"/>
                    </a:lnTo>
                    <a:close/>
                    <a:moveTo>
                      <a:pt x="66" y="19"/>
                    </a:moveTo>
                    <a:cubicBezTo>
                      <a:pt x="77" y="19"/>
                      <a:pt x="77" y="19"/>
                      <a:pt x="77" y="19"/>
                    </a:cubicBezTo>
                    <a:cubicBezTo>
                      <a:pt x="79" y="19"/>
                      <a:pt x="81" y="20"/>
                      <a:pt x="81" y="23"/>
                    </a:cubicBezTo>
                    <a:cubicBezTo>
                      <a:pt x="81" y="25"/>
                      <a:pt x="79" y="27"/>
                      <a:pt x="77" y="27"/>
                    </a:cubicBezTo>
                    <a:cubicBezTo>
                      <a:pt x="66" y="27"/>
                      <a:pt x="66" y="27"/>
                      <a:pt x="66" y="27"/>
                    </a:cubicBezTo>
                    <a:cubicBezTo>
                      <a:pt x="64" y="27"/>
                      <a:pt x="62" y="25"/>
                      <a:pt x="62" y="23"/>
                    </a:cubicBezTo>
                    <a:cubicBezTo>
                      <a:pt x="62" y="20"/>
                      <a:pt x="64" y="19"/>
                      <a:pt x="66" y="19"/>
                    </a:cubicBezTo>
                    <a:close/>
                    <a:moveTo>
                      <a:pt x="43" y="19"/>
                    </a:moveTo>
                    <a:cubicBezTo>
                      <a:pt x="54" y="19"/>
                      <a:pt x="54" y="19"/>
                      <a:pt x="54" y="19"/>
                    </a:cubicBezTo>
                    <a:cubicBezTo>
                      <a:pt x="56" y="19"/>
                      <a:pt x="58" y="20"/>
                      <a:pt x="58" y="23"/>
                    </a:cubicBezTo>
                    <a:cubicBezTo>
                      <a:pt x="58" y="25"/>
                      <a:pt x="56" y="27"/>
                      <a:pt x="54" y="27"/>
                    </a:cubicBezTo>
                    <a:cubicBezTo>
                      <a:pt x="43" y="27"/>
                      <a:pt x="43" y="27"/>
                      <a:pt x="43" y="27"/>
                    </a:cubicBezTo>
                    <a:cubicBezTo>
                      <a:pt x="41" y="27"/>
                      <a:pt x="39" y="25"/>
                      <a:pt x="39" y="23"/>
                    </a:cubicBezTo>
                    <a:cubicBezTo>
                      <a:pt x="39" y="20"/>
                      <a:pt x="41" y="19"/>
                      <a:pt x="43" y="19"/>
                    </a:cubicBezTo>
                    <a:close/>
                    <a:moveTo>
                      <a:pt x="17" y="23"/>
                    </a:moveTo>
                    <a:cubicBezTo>
                      <a:pt x="17" y="20"/>
                      <a:pt x="18" y="19"/>
                      <a:pt x="20" y="19"/>
                    </a:cubicBezTo>
                    <a:cubicBezTo>
                      <a:pt x="31" y="19"/>
                      <a:pt x="31" y="19"/>
                      <a:pt x="31" y="19"/>
                    </a:cubicBezTo>
                    <a:cubicBezTo>
                      <a:pt x="33" y="19"/>
                      <a:pt x="35" y="20"/>
                      <a:pt x="35" y="23"/>
                    </a:cubicBezTo>
                    <a:cubicBezTo>
                      <a:pt x="35" y="25"/>
                      <a:pt x="33" y="27"/>
                      <a:pt x="31" y="27"/>
                    </a:cubicBezTo>
                    <a:cubicBezTo>
                      <a:pt x="20" y="27"/>
                      <a:pt x="20" y="27"/>
                      <a:pt x="20" y="27"/>
                    </a:cubicBezTo>
                    <a:cubicBezTo>
                      <a:pt x="18" y="27"/>
                      <a:pt x="17" y="25"/>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cxnSp>
        <p:nvCxnSpPr>
          <p:cNvPr id="62" name="直接连接符 61"/>
          <p:cNvCxnSpPr/>
          <p:nvPr/>
        </p:nvCxnSpPr>
        <p:spPr>
          <a:xfrm flipH="1">
            <a:off x="6061759" y="5506733"/>
            <a:ext cx="1347075" cy="134707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114030" y="118745"/>
            <a:ext cx="3195320" cy="792480"/>
          </a:xfrm>
          <a:prstGeom prst="rect">
            <a:avLst/>
          </a:prstGeom>
        </p:spPr>
      </p:pic>
      <p:pic>
        <p:nvPicPr>
          <p:cNvPr id="6" name="图片 5"/>
          <p:cNvPicPr>
            <a:picLocks noChangeAspect="1"/>
          </p:cNvPicPr>
          <p:nvPr/>
        </p:nvPicPr>
        <p:blipFill>
          <a:blip r:embed="rId2"/>
          <a:stretch>
            <a:fillRect/>
          </a:stretch>
        </p:blipFill>
        <p:spPr>
          <a:xfrm>
            <a:off x="2658745" y="2583180"/>
            <a:ext cx="7024370" cy="9175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2" presetClass="entr" presetSubtype="2"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53" presetClass="entr" presetSubtype="16"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42" presetClass="entr" presetSubtype="0" fill="hold" grpId="0" nodeType="withEffect">
                                  <p:stCondLst>
                                    <p:cond delay="5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250"/>
                                  </p:stCondLst>
                                  <p:childTnLst>
                                    <p:set>
                                      <p:cBhvr>
                                        <p:cTn id="43" dur="1" fill="hold">
                                          <p:stCondLst>
                                            <p:cond delay="0"/>
                                          </p:stCondLst>
                                        </p:cTn>
                                        <p:tgtEl>
                                          <p:spTgt spid="36"/>
                                        </p:tgtEl>
                                        <p:attrNameLst>
                                          <p:attrName>style.visibility</p:attrName>
                                        </p:attrNameLst>
                                      </p:cBhvr>
                                      <p:to>
                                        <p:strVal val="visible"/>
                                      </p:to>
                                    </p:set>
                                    <p:anim calcmode="lin" valueType="num">
                                      <p:cBhvr additive="base">
                                        <p:cTn id="44" dur="500" fill="hold"/>
                                        <p:tgtEl>
                                          <p:spTgt spid="36"/>
                                        </p:tgtEl>
                                        <p:attrNameLst>
                                          <p:attrName>ppt_x</p:attrName>
                                        </p:attrNameLst>
                                      </p:cBhvr>
                                      <p:tavLst>
                                        <p:tav tm="0">
                                          <p:val>
                                            <p:strVal val="#ppt_x"/>
                                          </p:val>
                                        </p:tav>
                                        <p:tav tm="100000">
                                          <p:val>
                                            <p:strVal val="#ppt_x"/>
                                          </p:val>
                                        </p:tav>
                                      </p:tavLst>
                                    </p:anim>
                                    <p:anim calcmode="lin" valueType="num">
                                      <p:cBhvr additive="base">
                                        <p:cTn id="4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4" grpId="0"/>
      <p:bldP spid="35" grpId="0" bldLvl="0" animBg="1"/>
      <p:bldP spid="36" grpId="0" bldLvl="0" animBg="1"/>
      <p:bldP spid="39"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090930"/>
          </a:xfrm>
          <a:prstGeom prst="rect">
            <a:avLst/>
          </a:prstGeom>
          <a:noFill/>
        </p:spPr>
        <p:txBody>
          <a:bodyPr wrap="square">
            <a:spAutoFit/>
          </a:bodyPr>
          <a:lstStyle/>
          <a:p>
            <a:pPr lvl="0" indent="457200" algn="l">
              <a:lnSpc>
                <a:spcPct val="130000"/>
              </a:lnSpc>
              <a:spcBef>
                <a:spcPct val="0"/>
              </a:spcBef>
              <a:defRPr/>
            </a:pPr>
            <a:r>
              <a:rPr kumimoji="0" lang="en-US" altLang="zh-CN" b="1"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Few-shot Language-Driven Classification</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sp>
        <p:nvSpPr>
          <p:cNvPr id="5" name="文本框 4"/>
          <p:cNvSpPr txBox="1"/>
          <p:nvPr/>
        </p:nvSpPr>
        <p:spPr>
          <a:xfrm>
            <a:off x="412750" y="2239645"/>
            <a:ext cx="7557770" cy="2651125"/>
          </a:xfrm>
          <a:prstGeom prst="rect">
            <a:avLst/>
          </a:prstGeom>
          <a:noFill/>
        </p:spPr>
        <p:txBody>
          <a:bodyPr wrap="square">
            <a:spAutoFit/>
          </a:bodyPr>
          <a:p>
            <a:pPr lvl="0" indent="45720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DiffCLIP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的训练目标涉及</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两个分类任务</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给定图像</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p(y | x)</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预测文本和给定文本</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p(x |y)</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预测图像。批处理中的每个样本被分配一个与其配对数据相对应的标签作为目标。</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在这一部分，作者通过生成针对</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特定类别的文本描述</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来增强模型的语义理解，而不是简单加一些形容词，也没有使用任何预训练的文本编码器权重，从而验证方法本身的有效性。</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具体做法</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是：利用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GPT-4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的先验知识，为每个类别生成包含固有属性、类间关系和类名的描述。</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7" name="图片 6"/>
          <p:cNvPicPr>
            <a:picLocks noChangeAspect="1"/>
          </p:cNvPicPr>
          <p:nvPr/>
        </p:nvPicPr>
        <p:blipFill>
          <a:blip r:embed="rId3"/>
          <a:stretch>
            <a:fillRect/>
          </a:stretch>
        </p:blipFill>
        <p:spPr>
          <a:xfrm>
            <a:off x="3465830" y="4618355"/>
            <a:ext cx="4544695" cy="2095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090930"/>
          </a:xfrm>
          <a:prstGeom prst="rect">
            <a:avLst/>
          </a:prstGeom>
          <a:noFill/>
        </p:spPr>
        <p:txBody>
          <a:bodyPr wrap="square">
            <a:spAutoFit/>
          </a:bodyPr>
          <a:lstStyle/>
          <a:p>
            <a:pPr lvl="0" indent="457200" algn="l">
              <a:lnSpc>
                <a:spcPct val="130000"/>
              </a:lnSpc>
              <a:spcBef>
                <a:spcPct val="0"/>
              </a:spcBef>
              <a:defRPr/>
            </a:pPr>
            <a:r>
              <a:rPr kumimoji="0" lang="en-US" altLang="zh-CN" b="1"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Few-shot Language-Driven Classification</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sp>
        <p:nvSpPr>
          <p:cNvPr id="5" name="文本框 4"/>
          <p:cNvSpPr txBox="1"/>
          <p:nvPr/>
        </p:nvSpPr>
        <p:spPr>
          <a:xfrm>
            <a:off x="412750" y="2239645"/>
            <a:ext cx="7557770" cy="2011045"/>
          </a:xfrm>
          <a:prstGeom prst="rect">
            <a:avLst/>
          </a:prstGeom>
          <a:noFill/>
        </p:spPr>
        <p:txBody>
          <a:bodyPr wrap="square">
            <a:spAutoFit/>
          </a:bodyPr>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在编码之前</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我们通过简单的嵌入获得文本信息的标记化表示。随后</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我们利用转换器对标记化表示进行编码并产生文本特</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征嵌入</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并且将嵌入归一化为</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单位范数</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我们假设模态共享编码器已经有效地捕获了两个模态之间的公共信息。</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此外</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在解码过程中</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它通过去噪恢复任务被注入了鲁棒的语义线索</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同时保留了每个模态的独特特征。</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3" name="图片 2"/>
          <p:cNvPicPr>
            <a:picLocks noChangeAspect="1"/>
          </p:cNvPicPr>
          <p:nvPr/>
        </p:nvPicPr>
        <p:blipFill>
          <a:blip r:embed="rId3"/>
          <a:stretch>
            <a:fillRect/>
          </a:stretch>
        </p:blipFill>
        <p:spPr>
          <a:xfrm>
            <a:off x="8007350" y="2474595"/>
            <a:ext cx="3362325" cy="304800"/>
          </a:xfrm>
          <a:prstGeom prst="rect">
            <a:avLst/>
          </a:prstGeom>
        </p:spPr>
      </p:pic>
      <p:pic>
        <p:nvPicPr>
          <p:cNvPr id="6" name="图片 5"/>
          <p:cNvPicPr>
            <a:picLocks noChangeAspect="1"/>
          </p:cNvPicPr>
          <p:nvPr/>
        </p:nvPicPr>
        <p:blipFill>
          <a:blip r:embed="rId4"/>
          <a:stretch>
            <a:fillRect/>
          </a:stretch>
        </p:blipFill>
        <p:spPr>
          <a:xfrm>
            <a:off x="8027035" y="3429000"/>
            <a:ext cx="3657600" cy="371475"/>
          </a:xfrm>
          <a:prstGeom prst="rect">
            <a:avLst/>
          </a:prstGeom>
        </p:spPr>
      </p:pic>
      <p:pic>
        <p:nvPicPr>
          <p:cNvPr id="9" name="图片 8"/>
          <p:cNvPicPr>
            <a:picLocks noChangeAspect="1"/>
          </p:cNvPicPr>
          <p:nvPr/>
        </p:nvPicPr>
        <p:blipFill>
          <a:blip r:embed="rId5"/>
          <a:stretch>
            <a:fillRect/>
          </a:stretch>
        </p:blipFill>
        <p:spPr>
          <a:xfrm>
            <a:off x="1007110" y="4364355"/>
            <a:ext cx="4029075" cy="876300"/>
          </a:xfrm>
          <a:prstGeom prst="rect">
            <a:avLst/>
          </a:prstGeom>
        </p:spPr>
      </p:pic>
      <p:pic>
        <p:nvPicPr>
          <p:cNvPr id="15" name="图片 14"/>
          <p:cNvPicPr>
            <a:picLocks noChangeAspect="1"/>
          </p:cNvPicPr>
          <p:nvPr/>
        </p:nvPicPr>
        <p:blipFill>
          <a:blip r:embed="rId6"/>
          <a:stretch>
            <a:fillRect/>
          </a:stretch>
        </p:blipFill>
        <p:spPr>
          <a:xfrm>
            <a:off x="5563870" y="4133215"/>
            <a:ext cx="3962400" cy="1600200"/>
          </a:xfrm>
          <a:prstGeom prst="rect">
            <a:avLst/>
          </a:prstGeom>
        </p:spPr>
      </p:pic>
      <p:pic>
        <p:nvPicPr>
          <p:cNvPr id="16" name="图片 15"/>
          <p:cNvPicPr>
            <a:picLocks noChangeAspect="1"/>
          </p:cNvPicPr>
          <p:nvPr/>
        </p:nvPicPr>
        <p:blipFill>
          <a:blip r:embed="rId7"/>
          <a:stretch>
            <a:fillRect/>
          </a:stretch>
        </p:blipFill>
        <p:spPr>
          <a:xfrm>
            <a:off x="3361055" y="5901690"/>
            <a:ext cx="4171950" cy="8096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180" y="1727200"/>
            <a:ext cx="9987280" cy="137096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该方法包括两个关键阶段</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无监督学习和</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few-shot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学习</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无监督学习阶段涉及</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正向掩模扩散</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和</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反向去噪恢复</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。为</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了降低训练成本</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只有数据集的一个子集进行前向掩模扩散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而反向过程使用共享图像编码器来学习多模态特征</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由两个模态特定的解码器支持。</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Few-shot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学习阶段采用语言驱动的监督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提供比离散标签更丰富的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语义上下文</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能够更好地捕获复杂数据的细微差别并改进分类。</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1657985" y="3154680"/>
            <a:ext cx="8898255"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47231" y="388759"/>
            <a:ext cx="2118995" cy="887528"/>
            <a:chOff x="5047230" y="354253"/>
            <a:chExt cx="2118995" cy="887528"/>
          </a:xfrm>
        </p:grpSpPr>
        <p:sp>
          <p:nvSpPr>
            <p:cNvPr id="8" name="文本框 7"/>
            <p:cNvSpPr txBox="1"/>
            <p:nvPr/>
          </p:nvSpPr>
          <p:spPr>
            <a:xfrm>
              <a:off x="5047230" y="354253"/>
              <a:ext cx="211899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Experiments</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180" y="1727200"/>
            <a:ext cx="10666095" cy="201104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作者在四个广泛认可的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多模态遥感基准数据集（</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Houston</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Trento</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MUUFL </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和</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 MRNet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上评估了所提出方法的性能，并采用</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总体准确率（</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OA</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）、平均准确率（</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AA</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）和</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 Kappa </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系数</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三种指标进行定量评价。为验证方法有效性，选取了四种多模态遥感分类的</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SOTA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方法（</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GLT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CALC</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MIViT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LDS2AE</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）、五种少镜头学习的</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SOTA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算法（</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RN-FSC</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MFRNML</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SC-Former</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HIPL</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MMPR</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）以及</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作为对比。实验在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NVIDIA GeForce RTX A100 GPU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上进行，训练样本预处理为</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 11</a:t>
            </a:r>
            <a:r>
              <a:rPr kumimoji="0" lang="en-US"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11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补丁，优化采用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Adam</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（初始学习率</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1e-4</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、权重衰减</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1e-5</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），并使用余弦调度器（无监督学习）与阶跃调度器（少镜头学习）。</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1927225" y="3695065"/>
            <a:ext cx="8183245" cy="30848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47231" y="388759"/>
            <a:ext cx="2118995" cy="887528"/>
            <a:chOff x="5047230" y="354253"/>
            <a:chExt cx="2118995" cy="887528"/>
          </a:xfrm>
        </p:grpSpPr>
        <p:sp>
          <p:nvSpPr>
            <p:cNvPr id="8" name="文本框 7"/>
            <p:cNvSpPr txBox="1"/>
            <p:nvPr/>
          </p:nvSpPr>
          <p:spPr>
            <a:xfrm>
              <a:off x="5047230" y="354253"/>
              <a:ext cx="211899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Experiments</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69100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通过改变样本数量从</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300</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到</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700</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来评估无监督掩膜扩散阶段样本大小的影响。结果表明</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增加样本量可显著改善</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OA</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AA</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和</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Kappa</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系数。</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增加掩蔽比</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最初通过减少冗余来提高性能</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但过度掩蔽会导致信息丢失。结果显示在</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70%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处出现峰值</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这是为进一步的实验选择的。同样</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消融</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实验表明</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贴片大小为</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11</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表现最佳</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平衡类别分离和接受野大小以获得最佳结果。</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5" name="图片 4"/>
          <p:cNvPicPr>
            <a:picLocks noChangeAspect="1"/>
          </p:cNvPicPr>
          <p:nvPr/>
        </p:nvPicPr>
        <p:blipFill>
          <a:blip r:embed="rId3"/>
          <a:stretch>
            <a:fillRect/>
          </a:stretch>
        </p:blipFill>
        <p:spPr>
          <a:xfrm>
            <a:off x="1021080" y="3727450"/>
            <a:ext cx="4986020" cy="1338580"/>
          </a:xfrm>
          <a:prstGeom prst="rect">
            <a:avLst/>
          </a:prstGeom>
        </p:spPr>
      </p:pic>
      <p:pic>
        <p:nvPicPr>
          <p:cNvPr id="6" name="图片 5"/>
          <p:cNvPicPr>
            <a:picLocks noChangeAspect="1"/>
          </p:cNvPicPr>
          <p:nvPr/>
        </p:nvPicPr>
        <p:blipFill>
          <a:blip r:embed="rId4"/>
          <a:stretch>
            <a:fillRect/>
          </a:stretch>
        </p:blipFill>
        <p:spPr>
          <a:xfrm>
            <a:off x="6664325" y="3912235"/>
            <a:ext cx="4374515" cy="2512060"/>
          </a:xfrm>
          <a:prstGeom prst="rect">
            <a:avLst/>
          </a:prstGeom>
        </p:spPr>
      </p:pic>
      <p:pic>
        <p:nvPicPr>
          <p:cNvPr id="7" name="图片 6"/>
          <p:cNvPicPr>
            <a:picLocks noChangeAspect="1"/>
          </p:cNvPicPr>
          <p:nvPr/>
        </p:nvPicPr>
        <p:blipFill>
          <a:blip r:embed="rId5"/>
          <a:stretch>
            <a:fillRect/>
          </a:stretch>
        </p:blipFill>
        <p:spPr>
          <a:xfrm>
            <a:off x="1729740" y="5310505"/>
            <a:ext cx="3863340" cy="13474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47231" y="388759"/>
            <a:ext cx="2118995" cy="887528"/>
            <a:chOff x="5047230" y="354253"/>
            <a:chExt cx="2118995" cy="887528"/>
          </a:xfrm>
        </p:grpSpPr>
        <p:sp>
          <p:nvSpPr>
            <p:cNvPr id="8" name="文本框 7"/>
            <p:cNvSpPr txBox="1"/>
            <p:nvPr/>
          </p:nvSpPr>
          <p:spPr>
            <a:xfrm>
              <a:off x="5047230" y="354253"/>
              <a:ext cx="211899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Experiments</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5" name="图片 4"/>
          <p:cNvPicPr>
            <a:picLocks noChangeAspect="1"/>
          </p:cNvPicPr>
          <p:nvPr/>
        </p:nvPicPr>
        <p:blipFill>
          <a:blip r:embed="rId3"/>
          <a:stretch>
            <a:fillRect/>
          </a:stretch>
        </p:blipFill>
        <p:spPr>
          <a:xfrm>
            <a:off x="3570605" y="2460625"/>
            <a:ext cx="5051425" cy="4267200"/>
          </a:xfrm>
          <a:prstGeom prst="rect">
            <a:avLst/>
          </a:prstGeom>
        </p:spPr>
      </p:pic>
      <p:sp>
        <p:nvSpPr>
          <p:cNvPr id="6" name="文本框 5"/>
          <p:cNvSpPr txBox="1"/>
          <p:nvPr/>
        </p:nvSpPr>
        <p:spPr>
          <a:xfrm>
            <a:off x="805180" y="1727200"/>
            <a:ext cx="10666095" cy="1050925"/>
          </a:xfrm>
          <a:prstGeom prst="rect">
            <a:avLst/>
          </a:prstGeom>
          <a:noFill/>
        </p:spPr>
        <p:txBody>
          <a:bodyPr wrap="square">
            <a:spAutoFit/>
          </a:bodyPr>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作者在</a:t>
            </a:r>
            <a:r>
              <a:rPr lang="en-US" altLang="zh-CN" sz="160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sym typeface="+mn-ea"/>
              </a:rPr>
              <a:t>Trento</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数据集上通过图</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3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的分类结果进行了定性评估，结果显示</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DiffCLIP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在视觉分类中表现最佳，充分利用语义信息，在</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道路等类别上呈现出连续、准确</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的分类效果。</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4" grpId="0" bldLvl="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47231" y="388759"/>
            <a:ext cx="2118995" cy="887528"/>
            <a:chOff x="5047230" y="354253"/>
            <a:chExt cx="2118995" cy="887528"/>
          </a:xfrm>
        </p:grpSpPr>
        <p:sp>
          <p:nvSpPr>
            <p:cNvPr id="8" name="文本框 7"/>
            <p:cNvSpPr txBox="1"/>
            <p:nvPr/>
          </p:nvSpPr>
          <p:spPr>
            <a:xfrm>
              <a:off x="5047230" y="354253"/>
              <a:ext cx="211899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Experiments</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180" y="1727200"/>
            <a:ext cx="10515600" cy="137096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作者通过在休斯顿数据集上进行消融实验，</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评估文本提示</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prompts</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）对</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DiffCLIP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分类性能的影响。他们设计了五组不同的提示，与基线</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p1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比较后发现：</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p2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的长文本因与任务相关性弱导致准确率下降</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p3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对提示进行微调后有轻微提升；</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p4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表明更长且相关性强的提示能增强监督；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p5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使用特定类别描述使</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OA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准确率提高了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0.54%</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。这一结果表明，优化提示的长度与内容对提升</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DiffCLIP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的性能非常关键。</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249555" y="3239770"/>
            <a:ext cx="7868920" cy="1365885"/>
          </a:xfrm>
          <a:prstGeom prst="rect">
            <a:avLst/>
          </a:prstGeom>
        </p:spPr>
      </p:pic>
      <p:pic>
        <p:nvPicPr>
          <p:cNvPr id="7" name="图片 6"/>
          <p:cNvPicPr>
            <a:picLocks noChangeAspect="1"/>
          </p:cNvPicPr>
          <p:nvPr/>
        </p:nvPicPr>
        <p:blipFill>
          <a:blip r:embed="rId4"/>
          <a:stretch>
            <a:fillRect/>
          </a:stretch>
        </p:blipFill>
        <p:spPr>
          <a:xfrm>
            <a:off x="8306435" y="2945130"/>
            <a:ext cx="3674745" cy="1694815"/>
          </a:xfrm>
          <a:prstGeom prst="rect">
            <a:avLst/>
          </a:prstGeom>
        </p:spPr>
      </p:pic>
      <p:pic>
        <p:nvPicPr>
          <p:cNvPr id="9" name="图片 8"/>
          <p:cNvPicPr>
            <a:picLocks noChangeAspect="1"/>
          </p:cNvPicPr>
          <p:nvPr/>
        </p:nvPicPr>
        <p:blipFill>
          <a:blip r:embed="rId5"/>
          <a:stretch>
            <a:fillRect/>
          </a:stretch>
        </p:blipFill>
        <p:spPr>
          <a:xfrm>
            <a:off x="525780" y="4747260"/>
            <a:ext cx="5386070" cy="1778635"/>
          </a:xfrm>
          <a:prstGeom prst="rect">
            <a:avLst/>
          </a:prstGeom>
        </p:spPr>
      </p:pic>
      <p:pic>
        <p:nvPicPr>
          <p:cNvPr id="15" name="图片 14"/>
          <p:cNvPicPr>
            <a:picLocks noChangeAspect="1"/>
          </p:cNvPicPr>
          <p:nvPr/>
        </p:nvPicPr>
        <p:blipFill>
          <a:blip r:embed="rId6"/>
          <a:stretch>
            <a:fillRect/>
          </a:stretch>
        </p:blipFill>
        <p:spPr>
          <a:xfrm>
            <a:off x="6690360" y="4816475"/>
            <a:ext cx="4299585" cy="1764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6404919" y="998558"/>
            <a:ext cx="5787083" cy="5859442"/>
          </a:xfrm>
          <a:prstGeom prst="triangle">
            <a:avLst>
              <a:gd name="adj" fmla="val 100000"/>
            </a:avLst>
          </a:prstGeom>
          <a:gradFill>
            <a:gsLst>
              <a:gs pos="0">
                <a:srgbClr val="64A9D7"/>
              </a:gs>
              <a:gs pos="90000">
                <a:srgbClr val="3F7FB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 name="等腰三角形 7"/>
          <p:cNvSpPr/>
          <p:nvPr/>
        </p:nvSpPr>
        <p:spPr>
          <a:xfrm flipH="1" flipV="1">
            <a:off x="215" y="-4585"/>
            <a:ext cx="1884884" cy="1908453"/>
          </a:xfrm>
          <a:prstGeom prst="triangle">
            <a:avLst>
              <a:gd name="adj" fmla="val 100000"/>
            </a:avLst>
          </a:prstGeom>
          <a:gradFill>
            <a:gsLst>
              <a:gs pos="0">
                <a:srgbClr val="64A9D7"/>
              </a:gs>
              <a:gs pos="100000">
                <a:srgbClr val="3F7FBB"/>
              </a:gs>
            </a:gsLst>
            <a:lin ang="5400000" scaled="1"/>
          </a:gradFill>
          <a:ln>
            <a:noFill/>
          </a:ln>
          <a:effectLst>
            <a:outerShdw blurRad="1016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25" name="组合 24"/>
          <p:cNvGrpSpPr/>
          <p:nvPr/>
        </p:nvGrpSpPr>
        <p:grpSpPr>
          <a:xfrm flipH="1">
            <a:off x="11592921" y="429464"/>
            <a:ext cx="227603" cy="170090"/>
            <a:chOff x="762000" y="6033231"/>
            <a:chExt cx="598382" cy="258336"/>
          </a:xfrm>
        </p:grpSpPr>
        <p:cxnSp>
          <p:nvCxnSpPr>
            <p:cNvPr id="26" name="直接连接符 25"/>
            <p:cNvCxnSpPr/>
            <p:nvPr/>
          </p:nvCxnSpPr>
          <p:spPr>
            <a:xfrm>
              <a:off x="762000" y="6033231"/>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62000" y="6162399"/>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62000" y="6291567"/>
              <a:ext cx="598382"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327025" y="2429510"/>
            <a:ext cx="10864215" cy="1330960"/>
          </a:xfrm>
          <a:prstGeom prst="rect">
            <a:avLst/>
          </a:prstGeom>
        </p:spPr>
        <p:txBody>
          <a:bodyPr wrap="none">
            <a:noAutofit/>
          </a:bodyPr>
          <a:lstStyle/>
          <a:p>
            <a:pPr algn="ctr"/>
            <a:r>
              <a:rPr lang="en-US" altLang="zh-CN" sz="66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rPr>
              <a:t>Thanks</a:t>
            </a:r>
            <a:endParaRPr lang="en-US" altLang="zh-CN" sz="66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endParaRPr>
          </a:p>
          <a:p>
            <a:pPr algn="ctr"/>
            <a:endParaRPr lang="zh-CN" altLang="en-US" sz="6600" b="1" i="1" dirty="0">
              <a:gradFill>
                <a:gsLst>
                  <a:gs pos="0">
                    <a:srgbClr val="64A9D7"/>
                  </a:gs>
                  <a:gs pos="82000">
                    <a:srgbClr val="3F7FBB"/>
                  </a:gs>
                </a:gsLst>
                <a:lin ang="2700000" scaled="0"/>
              </a:gradFill>
              <a:effectLst>
                <a:outerShdw blurRad="101600" dist="38100" dir="2700000" algn="tl">
                  <a:srgbClr val="000000">
                    <a:alpha val="15000"/>
                  </a:srgbClr>
                </a:outerShdw>
              </a:effectLst>
              <a:latin typeface="Times New Roman" panose="02020603050405020304" charset="0"/>
              <a:ea typeface="思源宋体 CN Heavy" panose="02020900000000000000" pitchFamily="18" charset="-122"/>
              <a:cs typeface="Times New Roman" panose="02020603050405020304" charset="0"/>
            </a:endParaRPr>
          </a:p>
        </p:txBody>
      </p:sp>
      <p:sp>
        <p:nvSpPr>
          <p:cNvPr id="39" name="矩形 38"/>
          <p:cNvSpPr/>
          <p:nvPr/>
        </p:nvSpPr>
        <p:spPr>
          <a:xfrm>
            <a:off x="278" y="5649363"/>
            <a:ext cx="5186591" cy="1568450"/>
          </a:xfrm>
          <a:prstGeom prst="rect">
            <a:avLst/>
          </a:prstGeom>
          <a:effectLst/>
        </p:spPr>
        <p:txBody>
          <a:bodyPr wrap="square">
            <a:spAutoFit/>
          </a:bodyPr>
          <a:lstStyle/>
          <a:p>
            <a:r>
              <a:rPr lang="en-US" altLang="zh-CN" sz="9600" dirty="0">
                <a:solidFill>
                  <a:schemeClr val="accent1">
                    <a:alpha val="14000"/>
                  </a:schemeClr>
                </a:solidFill>
                <a:latin typeface="思源宋体 CN Heavy" panose="02020900000000000000" pitchFamily="18" charset="-122"/>
                <a:ea typeface="思源宋体 CN Heavy" panose="02020900000000000000" pitchFamily="18" charset="-122"/>
              </a:rPr>
              <a:t>NUAA</a:t>
            </a:r>
            <a:endParaRPr lang="en-US" altLang="zh-CN" sz="9600" dirty="0">
              <a:solidFill>
                <a:schemeClr val="accent1">
                  <a:alpha val="14000"/>
                </a:schemeClr>
              </a:solidFill>
              <a:latin typeface="思源宋体 CN Heavy" panose="02020900000000000000" pitchFamily="18" charset="-122"/>
              <a:ea typeface="思源宋体 CN Heavy" panose="02020900000000000000" pitchFamily="18" charset="-122"/>
            </a:endParaRPr>
          </a:p>
        </p:txBody>
      </p:sp>
      <p:cxnSp>
        <p:nvCxnSpPr>
          <p:cNvPr id="51" name="直接连接符 50"/>
          <p:cNvCxnSpPr/>
          <p:nvPr/>
        </p:nvCxnSpPr>
        <p:spPr>
          <a:xfrm flipH="1">
            <a:off x="1425388" y="-7400"/>
            <a:ext cx="762035" cy="76203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7304333" y="3722548"/>
            <a:ext cx="978527" cy="1135091"/>
            <a:chOff x="7548931" y="3542032"/>
            <a:chExt cx="978527" cy="1135091"/>
          </a:xfrm>
        </p:grpSpPr>
        <p:sp>
          <p:nvSpPr>
            <p:cNvPr id="40" name="六边形 39"/>
            <p:cNvSpPr/>
            <p:nvPr/>
          </p:nvSpPr>
          <p:spPr>
            <a:xfrm rot="5400000">
              <a:off x="7470649" y="3620314"/>
              <a:ext cx="1135091" cy="978527"/>
            </a:xfrm>
            <a:prstGeom prst="hexagon">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48" name="组合 47"/>
            <p:cNvGrpSpPr/>
            <p:nvPr/>
          </p:nvGrpSpPr>
          <p:grpSpPr>
            <a:xfrm>
              <a:off x="7826247" y="3855306"/>
              <a:ext cx="532158" cy="524599"/>
              <a:chOff x="9341548" y="3509573"/>
              <a:chExt cx="457940" cy="451435"/>
            </a:xfrm>
            <a:solidFill>
              <a:schemeClr val="bg1"/>
            </a:solidFill>
          </p:grpSpPr>
          <p:sp>
            <p:nvSpPr>
              <p:cNvPr id="41" name="Freeform 189"/>
              <p:cNvSpPr/>
              <p:nvPr/>
            </p:nvSpPr>
            <p:spPr bwMode="auto">
              <a:xfrm>
                <a:off x="9515877" y="3655281"/>
                <a:ext cx="126194" cy="71553"/>
              </a:xfrm>
              <a:custGeom>
                <a:avLst/>
                <a:gdLst>
                  <a:gd name="T0" fmla="*/ 0 w 53"/>
                  <a:gd name="T1" fmla="*/ 16 h 30"/>
                  <a:gd name="T2" fmla="*/ 4 w 53"/>
                  <a:gd name="T3" fmla="*/ 20 h 30"/>
                  <a:gd name="T4" fmla="*/ 39 w 53"/>
                  <a:gd name="T5" fmla="*/ 20 h 30"/>
                  <a:gd name="T6" fmla="*/ 35 w 53"/>
                  <a:gd name="T7" fmla="*/ 24 h 30"/>
                  <a:gd name="T8" fmla="*/ 34 w 53"/>
                  <a:gd name="T9" fmla="*/ 29 h 30"/>
                  <a:gd name="T10" fmla="*/ 37 w 53"/>
                  <a:gd name="T11" fmla="*/ 30 h 30"/>
                  <a:gd name="T12" fmla="*/ 40 w 53"/>
                  <a:gd name="T13" fmla="*/ 29 h 30"/>
                  <a:gd name="T14" fmla="*/ 51 w 53"/>
                  <a:gd name="T15" fmla="*/ 18 h 30"/>
                  <a:gd name="T16" fmla="*/ 53 w 53"/>
                  <a:gd name="T17" fmla="*/ 16 h 30"/>
                  <a:gd name="T18" fmla="*/ 51 w 53"/>
                  <a:gd name="T19" fmla="*/ 13 h 30"/>
                  <a:gd name="T20" fmla="*/ 40 w 53"/>
                  <a:gd name="T21" fmla="*/ 2 h 30"/>
                  <a:gd name="T22" fmla="*/ 34 w 53"/>
                  <a:gd name="T23" fmla="*/ 2 h 30"/>
                  <a:gd name="T24" fmla="*/ 35 w 53"/>
                  <a:gd name="T25" fmla="*/ 8 h 30"/>
                  <a:gd name="T26" fmla="*/ 39 w 53"/>
                  <a:gd name="T27" fmla="*/ 12 h 30"/>
                  <a:gd name="T28" fmla="*/ 4 w 53"/>
                  <a:gd name="T29" fmla="*/ 12 h 30"/>
                  <a:gd name="T30" fmla="*/ 0 w 53"/>
                  <a:gd name="T31"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30">
                    <a:moveTo>
                      <a:pt x="0" y="16"/>
                    </a:moveTo>
                    <a:cubicBezTo>
                      <a:pt x="0" y="18"/>
                      <a:pt x="2" y="20"/>
                      <a:pt x="4" y="20"/>
                    </a:cubicBezTo>
                    <a:cubicBezTo>
                      <a:pt x="39" y="20"/>
                      <a:pt x="39" y="20"/>
                      <a:pt x="39" y="20"/>
                    </a:cubicBezTo>
                    <a:cubicBezTo>
                      <a:pt x="35" y="24"/>
                      <a:pt x="35" y="24"/>
                      <a:pt x="35" y="24"/>
                    </a:cubicBezTo>
                    <a:cubicBezTo>
                      <a:pt x="33" y="25"/>
                      <a:pt x="33" y="28"/>
                      <a:pt x="34" y="29"/>
                    </a:cubicBezTo>
                    <a:cubicBezTo>
                      <a:pt x="35" y="30"/>
                      <a:pt x="36" y="30"/>
                      <a:pt x="37" y="30"/>
                    </a:cubicBezTo>
                    <a:cubicBezTo>
                      <a:pt x="38" y="30"/>
                      <a:pt x="39" y="30"/>
                      <a:pt x="40" y="29"/>
                    </a:cubicBezTo>
                    <a:cubicBezTo>
                      <a:pt x="51" y="18"/>
                      <a:pt x="51" y="18"/>
                      <a:pt x="51" y="18"/>
                    </a:cubicBezTo>
                    <a:cubicBezTo>
                      <a:pt x="52" y="18"/>
                      <a:pt x="53" y="17"/>
                      <a:pt x="53" y="16"/>
                    </a:cubicBezTo>
                    <a:cubicBezTo>
                      <a:pt x="53" y="14"/>
                      <a:pt x="52" y="13"/>
                      <a:pt x="51" y="13"/>
                    </a:cubicBezTo>
                    <a:cubicBezTo>
                      <a:pt x="40" y="2"/>
                      <a:pt x="40" y="2"/>
                      <a:pt x="40" y="2"/>
                    </a:cubicBezTo>
                    <a:cubicBezTo>
                      <a:pt x="39" y="0"/>
                      <a:pt x="36" y="0"/>
                      <a:pt x="34" y="2"/>
                    </a:cubicBezTo>
                    <a:cubicBezTo>
                      <a:pt x="33" y="3"/>
                      <a:pt x="33" y="6"/>
                      <a:pt x="35" y="8"/>
                    </a:cubicBezTo>
                    <a:cubicBezTo>
                      <a:pt x="39" y="12"/>
                      <a:pt x="39" y="12"/>
                      <a:pt x="39" y="12"/>
                    </a:cubicBezTo>
                    <a:cubicBezTo>
                      <a:pt x="4" y="12"/>
                      <a:pt x="4" y="12"/>
                      <a:pt x="4" y="12"/>
                    </a:cubicBezTo>
                    <a:cubicBezTo>
                      <a:pt x="2" y="12"/>
                      <a:pt x="0" y="13"/>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2" name="Freeform 190"/>
              <p:cNvSpPr/>
              <p:nvPr/>
            </p:nvSpPr>
            <p:spPr bwMode="auto">
              <a:xfrm>
                <a:off x="9515877" y="3741145"/>
                <a:ext cx="238077" cy="71553"/>
              </a:xfrm>
              <a:custGeom>
                <a:avLst/>
                <a:gdLst>
                  <a:gd name="T0" fmla="*/ 82 w 100"/>
                  <a:gd name="T1" fmla="*/ 1 h 30"/>
                  <a:gd name="T2" fmla="*/ 82 w 100"/>
                  <a:gd name="T3" fmla="*/ 7 h 30"/>
                  <a:gd name="T4" fmla="*/ 86 w 100"/>
                  <a:gd name="T5" fmla="*/ 11 h 30"/>
                  <a:gd name="T6" fmla="*/ 4 w 100"/>
                  <a:gd name="T7" fmla="*/ 11 h 30"/>
                  <a:gd name="T8" fmla="*/ 0 w 100"/>
                  <a:gd name="T9" fmla="*/ 15 h 30"/>
                  <a:gd name="T10" fmla="*/ 4 w 100"/>
                  <a:gd name="T11" fmla="*/ 19 h 30"/>
                  <a:gd name="T12" fmla="*/ 86 w 100"/>
                  <a:gd name="T13" fmla="*/ 19 h 30"/>
                  <a:gd name="T14" fmla="*/ 82 w 100"/>
                  <a:gd name="T15" fmla="*/ 23 h 30"/>
                  <a:gd name="T16" fmla="*/ 82 w 100"/>
                  <a:gd name="T17" fmla="*/ 29 h 30"/>
                  <a:gd name="T18" fmla="*/ 85 w 100"/>
                  <a:gd name="T19" fmla="*/ 30 h 30"/>
                  <a:gd name="T20" fmla="*/ 87 w 100"/>
                  <a:gd name="T21" fmla="*/ 29 h 30"/>
                  <a:gd name="T22" fmla="*/ 99 w 100"/>
                  <a:gd name="T23" fmla="*/ 18 h 30"/>
                  <a:gd name="T24" fmla="*/ 100 w 100"/>
                  <a:gd name="T25" fmla="*/ 15 h 30"/>
                  <a:gd name="T26" fmla="*/ 99 w 100"/>
                  <a:gd name="T27" fmla="*/ 12 h 30"/>
                  <a:gd name="T28" fmla="*/ 87 w 100"/>
                  <a:gd name="T29" fmla="*/ 1 h 30"/>
                  <a:gd name="T30" fmla="*/ 82 w 100"/>
                  <a:gd name="T3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30">
                    <a:moveTo>
                      <a:pt x="82" y="1"/>
                    </a:moveTo>
                    <a:cubicBezTo>
                      <a:pt x="80" y="3"/>
                      <a:pt x="80" y="6"/>
                      <a:pt x="82" y="7"/>
                    </a:cubicBezTo>
                    <a:cubicBezTo>
                      <a:pt x="86" y="11"/>
                      <a:pt x="86" y="11"/>
                      <a:pt x="86" y="11"/>
                    </a:cubicBezTo>
                    <a:cubicBezTo>
                      <a:pt x="4" y="11"/>
                      <a:pt x="4" y="11"/>
                      <a:pt x="4" y="11"/>
                    </a:cubicBezTo>
                    <a:cubicBezTo>
                      <a:pt x="2" y="11"/>
                      <a:pt x="0" y="13"/>
                      <a:pt x="0" y="15"/>
                    </a:cubicBezTo>
                    <a:cubicBezTo>
                      <a:pt x="0" y="17"/>
                      <a:pt x="2" y="19"/>
                      <a:pt x="4" y="19"/>
                    </a:cubicBezTo>
                    <a:cubicBezTo>
                      <a:pt x="86" y="19"/>
                      <a:pt x="86" y="19"/>
                      <a:pt x="86" y="19"/>
                    </a:cubicBezTo>
                    <a:cubicBezTo>
                      <a:pt x="82" y="23"/>
                      <a:pt x="82" y="23"/>
                      <a:pt x="82" y="23"/>
                    </a:cubicBezTo>
                    <a:cubicBezTo>
                      <a:pt x="80" y="25"/>
                      <a:pt x="80" y="27"/>
                      <a:pt x="82" y="29"/>
                    </a:cubicBezTo>
                    <a:cubicBezTo>
                      <a:pt x="83" y="30"/>
                      <a:pt x="84" y="30"/>
                      <a:pt x="85" y="30"/>
                    </a:cubicBezTo>
                    <a:cubicBezTo>
                      <a:pt x="86" y="30"/>
                      <a:pt x="87" y="30"/>
                      <a:pt x="87" y="29"/>
                    </a:cubicBezTo>
                    <a:cubicBezTo>
                      <a:pt x="99" y="18"/>
                      <a:pt x="99" y="18"/>
                      <a:pt x="99" y="18"/>
                    </a:cubicBezTo>
                    <a:cubicBezTo>
                      <a:pt x="99" y="17"/>
                      <a:pt x="100" y="16"/>
                      <a:pt x="100" y="15"/>
                    </a:cubicBezTo>
                    <a:cubicBezTo>
                      <a:pt x="100" y="14"/>
                      <a:pt x="99" y="13"/>
                      <a:pt x="99" y="12"/>
                    </a:cubicBezTo>
                    <a:cubicBezTo>
                      <a:pt x="87" y="1"/>
                      <a:pt x="87" y="1"/>
                      <a:pt x="87" y="1"/>
                    </a:cubicBezTo>
                    <a:cubicBezTo>
                      <a:pt x="86" y="0"/>
                      <a:pt x="83"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3" name="Freeform 191"/>
              <p:cNvSpPr/>
              <p:nvPr/>
            </p:nvSpPr>
            <p:spPr bwMode="auto">
              <a:xfrm>
                <a:off x="9515877" y="3825708"/>
                <a:ext cx="283611" cy="74155"/>
              </a:xfrm>
              <a:custGeom>
                <a:avLst/>
                <a:gdLst>
                  <a:gd name="T0" fmla="*/ 118 w 119"/>
                  <a:gd name="T1" fmla="*/ 13 h 31"/>
                  <a:gd name="T2" fmla="*/ 107 w 119"/>
                  <a:gd name="T3" fmla="*/ 2 h 31"/>
                  <a:gd name="T4" fmla="*/ 101 w 119"/>
                  <a:gd name="T5" fmla="*/ 2 h 31"/>
                  <a:gd name="T6" fmla="*/ 101 w 119"/>
                  <a:gd name="T7" fmla="*/ 8 h 31"/>
                  <a:gd name="T8" fmla="*/ 105 w 119"/>
                  <a:gd name="T9" fmla="*/ 12 h 31"/>
                  <a:gd name="T10" fmla="*/ 4 w 119"/>
                  <a:gd name="T11" fmla="*/ 12 h 31"/>
                  <a:gd name="T12" fmla="*/ 0 w 119"/>
                  <a:gd name="T13" fmla="*/ 16 h 31"/>
                  <a:gd name="T14" fmla="*/ 4 w 119"/>
                  <a:gd name="T15" fmla="*/ 20 h 31"/>
                  <a:gd name="T16" fmla="*/ 105 w 119"/>
                  <a:gd name="T17" fmla="*/ 20 h 31"/>
                  <a:gd name="T18" fmla="*/ 101 w 119"/>
                  <a:gd name="T19" fmla="*/ 24 h 31"/>
                  <a:gd name="T20" fmla="*/ 101 w 119"/>
                  <a:gd name="T21" fmla="*/ 29 h 31"/>
                  <a:gd name="T22" fmla="*/ 104 w 119"/>
                  <a:gd name="T23" fmla="*/ 31 h 31"/>
                  <a:gd name="T24" fmla="*/ 107 w 119"/>
                  <a:gd name="T25" fmla="*/ 29 h 31"/>
                  <a:gd name="T26" fmla="*/ 118 w 119"/>
                  <a:gd name="T27" fmla="*/ 19 h 31"/>
                  <a:gd name="T28" fmla="*/ 119 w 119"/>
                  <a:gd name="T29" fmla="*/ 16 h 31"/>
                  <a:gd name="T30" fmla="*/ 118 w 119"/>
                  <a:gd name="T3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31">
                    <a:moveTo>
                      <a:pt x="118" y="13"/>
                    </a:moveTo>
                    <a:cubicBezTo>
                      <a:pt x="107" y="2"/>
                      <a:pt x="107" y="2"/>
                      <a:pt x="107" y="2"/>
                    </a:cubicBezTo>
                    <a:cubicBezTo>
                      <a:pt x="105" y="0"/>
                      <a:pt x="103" y="0"/>
                      <a:pt x="101" y="2"/>
                    </a:cubicBezTo>
                    <a:cubicBezTo>
                      <a:pt x="99" y="4"/>
                      <a:pt x="100" y="6"/>
                      <a:pt x="101" y="8"/>
                    </a:cubicBezTo>
                    <a:cubicBezTo>
                      <a:pt x="105" y="12"/>
                      <a:pt x="105" y="12"/>
                      <a:pt x="105" y="12"/>
                    </a:cubicBezTo>
                    <a:cubicBezTo>
                      <a:pt x="4" y="12"/>
                      <a:pt x="4" y="12"/>
                      <a:pt x="4" y="12"/>
                    </a:cubicBezTo>
                    <a:cubicBezTo>
                      <a:pt x="2" y="12"/>
                      <a:pt x="0" y="13"/>
                      <a:pt x="0" y="16"/>
                    </a:cubicBezTo>
                    <a:cubicBezTo>
                      <a:pt x="0" y="18"/>
                      <a:pt x="2" y="20"/>
                      <a:pt x="4" y="20"/>
                    </a:cubicBezTo>
                    <a:cubicBezTo>
                      <a:pt x="105" y="20"/>
                      <a:pt x="105" y="20"/>
                      <a:pt x="105" y="20"/>
                    </a:cubicBezTo>
                    <a:cubicBezTo>
                      <a:pt x="101" y="24"/>
                      <a:pt x="101" y="24"/>
                      <a:pt x="101" y="24"/>
                    </a:cubicBezTo>
                    <a:cubicBezTo>
                      <a:pt x="100" y="25"/>
                      <a:pt x="99" y="28"/>
                      <a:pt x="101" y="29"/>
                    </a:cubicBezTo>
                    <a:cubicBezTo>
                      <a:pt x="102" y="30"/>
                      <a:pt x="103" y="31"/>
                      <a:pt x="104" y="31"/>
                    </a:cubicBezTo>
                    <a:cubicBezTo>
                      <a:pt x="105" y="31"/>
                      <a:pt x="106" y="30"/>
                      <a:pt x="107" y="29"/>
                    </a:cubicBezTo>
                    <a:cubicBezTo>
                      <a:pt x="118" y="19"/>
                      <a:pt x="118" y="19"/>
                      <a:pt x="118" y="19"/>
                    </a:cubicBezTo>
                    <a:cubicBezTo>
                      <a:pt x="119" y="18"/>
                      <a:pt x="119" y="17"/>
                      <a:pt x="119" y="16"/>
                    </a:cubicBezTo>
                    <a:cubicBezTo>
                      <a:pt x="119" y="15"/>
                      <a:pt x="119" y="14"/>
                      <a:pt x="118"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4" name="Freeform 192"/>
              <p:cNvSpPr/>
              <p:nvPr/>
            </p:nvSpPr>
            <p:spPr bwMode="auto">
              <a:xfrm>
                <a:off x="9431314" y="3643572"/>
                <a:ext cx="19514" cy="57243"/>
              </a:xfrm>
              <a:custGeom>
                <a:avLst/>
                <a:gdLst>
                  <a:gd name="T0" fmla="*/ 15 w 15"/>
                  <a:gd name="T1" fmla="*/ 44 h 44"/>
                  <a:gd name="T2" fmla="*/ 15 w 15"/>
                  <a:gd name="T3" fmla="*/ 0 h 44"/>
                  <a:gd name="T4" fmla="*/ 11 w 15"/>
                  <a:gd name="T5" fmla="*/ 0 h 44"/>
                  <a:gd name="T6" fmla="*/ 0 w 15"/>
                  <a:gd name="T7" fmla="*/ 6 h 44"/>
                  <a:gd name="T8" fmla="*/ 2 w 15"/>
                  <a:gd name="T9" fmla="*/ 9 h 44"/>
                  <a:gd name="T10" fmla="*/ 10 w 15"/>
                  <a:gd name="T11" fmla="*/ 6 h 44"/>
                  <a:gd name="T12" fmla="*/ 10 w 15"/>
                  <a:gd name="T13" fmla="*/ 6 h 44"/>
                  <a:gd name="T14" fmla="*/ 10 w 15"/>
                  <a:gd name="T15" fmla="*/ 44 h 44"/>
                  <a:gd name="T16" fmla="*/ 15 w 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4">
                    <a:moveTo>
                      <a:pt x="15" y="44"/>
                    </a:moveTo>
                    <a:lnTo>
                      <a:pt x="15" y="0"/>
                    </a:lnTo>
                    <a:lnTo>
                      <a:pt x="11" y="0"/>
                    </a:lnTo>
                    <a:lnTo>
                      <a:pt x="0" y="6"/>
                    </a:lnTo>
                    <a:lnTo>
                      <a:pt x="2" y="9"/>
                    </a:lnTo>
                    <a:lnTo>
                      <a:pt x="10" y="6"/>
                    </a:lnTo>
                    <a:lnTo>
                      <a:pt x="10" y="6"/>
                    </a:lnTo>
                    <a:lnTo>
                      <a:pt x="10" y="44"/>
                    </a:lnTo>
                    <a:lnTo>
                      <a:pt x="15"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5" name="Freeform 193"/>
              <p:cNvSpPr/>
              <p:nvPr/>
            </p:nvSpPr>
            <p:spPr bwMode="auto">
              <a:xfrm>
                <a:off x="9427411" y="3725533"/>
                <a:ext cx="35126" cy="57243"/>
              </a:xfrm>
              <a:custGeom>
                <a:avLst/>
                <a:gdLst>
                  <a:gd name="T0" fmla="*/ 15 w 15"/>
                  <a:gd name="T1" fmla="*/ 22 h 24"/>
                  <a:gd name="T2" fmla="*/ 5 w 15"/>
                  <a:gd name="T3" fmla="*/ 22 h 24"/>
                  <a:gd name="T4" fmla="*/ 5 w 15"/>
                  <a:gd name="T5" fmla="*/ 22 h 24"/>
                  <a:gd name="T6" fmla="*/ 7 w 15"/>
                  <a:gd name="T7" fmla="*/ 20 h 24"/>
                  <a:gd name="T8" fmla="*/ 15 w 15"/>
                  <a:gd name="T9" fmla="*/ 7 h 24"/>
                  <a:gd name="T10" fmla="*/ 8 w 15"/>
                  <a:gd name="T11" fmla="*/ 0 h 24"/>
                  <a:gd name="T12" fmla="*/ 1 w 15"/>
                  <a:gd name="T13" fmla="*/ 3 h 24"/>
                  <a:gd name="T14" fmla="*/ 2 w 15"/>
                  <a:gd name="T15" fmla="*/ 5 h 24"/>
                  <a:gd name="T16" fmla="*/ 7 w 15"/>
                  <a:gd name="T17" fmla="*/ 3 h 24"/>
                  <a:gd name="T18" fmla="*/ 12 w 15"/>
                  <a:gd name="T19" fmla="*/ 7 h 24"/>
                  <a:gd name="T20" fmla="*/ 3 w 15"/>
                  <a:gd name="T21" fmla="*/ 20 h 24"/>
                  <a:gd name="T22" fmla="*/ 0 w 15"/>
                  <a:gd name="T23" fmla="*/ 22 h 24"/>
                  <a:gd name="T24" fmla="*/ 0 w 15"/>
                  <a:gd name="T25" fmla="*/ 24 h 24"/>
                  <a:gd name="T26" fmla="*/ 15 w 15"/>
                  <a:gd name="T27" fmla="*/ 24 h 24"/>
                  <a:gd name="T28" fmla="*/ 15 w 15"/>
                  <a:gd name="T29" fmla="*/ 2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4">
                    <a:moveTo>
                      <a:pt x="15" y="22"/>
                    </a:moveTo>
                    <a:cubicBezTo>
                      <a:pt x="5" y="22"/>
                      <a:pt x="5" y="22"/>
                      <a:pt x="5" y="22"/>
                    </a:cubicBezTo>
                    <a:cubicBezTo>
                      <a:pt x="5" y="22"/>
                      <a:pt x="5" y="22"/>
                      <a:pt x="5" y="22"/>
                    </a:cubicBezTo>
                    <a:cubicBezTo>
                      <a:pt x="7" y="20"/>
                      <a:pt x="7" y="20"/>
                      <a:pt x="7" y="20"/>
                    </a:cubicBezTo>
                    <a:cubicBezTo>
                      <a:pt x="12" y="15"/>
                      <a:pt x="15" y="11"/>
                      <a:pt x="15" y="7"/>
                    </a:cubicBezTo>
                    <a:cubicBezTo>
                      <a:pt x="15" y="4"/>
                      <a:pt x="13" y="0"/>
                      <a:pt x="8" y="0"/>
                    </a:cubicBezTo>
                    <a:cubicBezTo>
                      <a:pt x="5" y="0"/>
                      <a:pt x="2" y="1"/>
                      <a:pt x="1" y="3"/>
                    </a:cubicBezTo>
                    <a:cubicBezTo>
                      <a:pt x="2" y="5"/>
                      <a:pt x="2" y="5"/>
                      <a:pt x="2" y="5"/>
                    </a:cubicBezTo>
                    <a:cubicBezTo>
                      <a:pt x="3" y="4"/>
                      <a:pt x="5" y="3"/>
                      <a:pt x="7" y="3"/>
                    </a:cubicBezTo>
                    <a:cubicBezTo>
                      <a:pt x="10" y="3"/>
                      <a:pt x="12" y="5"/>
                      <a:pt x="12" y="7"/>
                    </a:cubicBezTo>
                    <a:cubicBezTo>
                      <a:pt x="12" y="11"/>
                      <a:pt x="9" y="14"/>
                      <a:pt x="3" y="20"/>
                    </a:cubicBezTo>
                    <a:cubicBezTo>
                      <a:pt x="0" y="22"/>
                      <a:pt x="0" y="22"/>
                      <a:pt x="0" y="22"/>
                    </a:cubicBezTo>
                    <a:cubicBezTo>
                      <a:pt x="0" y="24"/>
                      <a:pt x="0" y="24"/>
                      <a:pt x="0" y="24"/>
                    </a:cubicBezTo>
                    <a:cubicBezTo>
                      <a:pt x="15" y="24"/>
                      <a:pt x="15" y="24"/>
                      <a:pt x="15" y="24"/>
                    </a:cubicBezTo>
                    <a:lnTo>
                      <a:pt x="15"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6" name="Freeform 194"/>
              <p:cNvSpPr/>
              <p:nvPr/>
            </p:nvSpPr>
            <p:spPr bwMode="auto">
              <a:xfrm>
                <a:off x="9427411" y="3812698"/>
                <a:ext cx="35126" cy="59844"/>
              </a:xfrm>
              <a:custGeom>
                <a:avLst/>
                <a:gdLst>
                  <a:gd name="T0" fmla="*/ 6 w 15"/>
                  <a:gd name="T1" fmla="*/ 23 h 25"/>
                  <a:gd name="T2" fmla="*/ 1 w 15"/>
                  <a:gd name="T3" fmla="*/ 21 h 25"/>
                  <a:gd name="T4" fmla="*/ 0 w 15"/>
                  <a:gd name="T5" fmla="*/ 24 h 25"/>
                  <a:gd name="T6" fmla="*/ 6 w 15"/>
                  <a:gd name="T7" fmla="*/ 25 h 25"/>
                  <a:gd name="T8" fmla="*/ 15 w 15"/>
                  <a:gd name="T9" fmla="*/ 18 h 25"/>
                  <a:gd name="T10" fmla="*/ 10 w 15"/>
                  <a:gd name="T11" fmla="*/ 12 h 25"/>
                  <a:gd name="T12" fmla="*/ 10 w 15"/>
                  <a:gd name="T13" fmla="*/ 12 h 25"/>
                  <a:gd name="T14" fmla="*/ 14 w 15"/>
                  <a:gd name="T15" fmla="*/ 6 h 25"/>
                  <a:gd name="T16" fmla="*/ 7 w 15"/>
                  <a:gd name="T17" fmla="*/ 0 h 25"/>
                  <a:gd name="T18" fmla="*/ 1 w 15"/>
                  <a:gd name="T19" fmla="*/ 2 h 25"/>
                  <a:gd name="T20" fmla="*/ 2 w 15"/>
                  <a:gd name="T21" fmla="*/ 5 h 25"/>
                  <a:gd name="T22" fmla="*/ 7 w 15"/>
                  <a:gd name="T23" fmla="*/ 3 h 25"/>
                  <a:gd name="T24" fmla="*/ 11 w 15"/>
                  <a:gd name="T25" fmla="*/ 7 h 25"/>
                  <a:gd name="T26" fmla="*/ 5 w 15"/>
                  <a:gd name="T27" fmla="*/ 11 h 25"/>
                  <a:gd name="T28" fmla="*/ 4 w 15"/>
                  <a:gd name="T29" fmla="*/ 11 h 25"/>
                  <a:gd name="T30" fmla="*/ 4 w 15"/>
                  <a:gd name="T31" fmla="*/ 13 h 25"/>
                  <a:gd name="T32" fmla="*/ 5 w 15"/>
                  <a:gd name="T33" fmla="*/ 13 h 25"/>
                  <a:gd name="T34" fmla="*/ 12 w 15"/>
                  <a:gd name="T35" fmla="*/ 18 h 25"/>
                  <a:gd name="T36" fmla="*/ 6 w 15"/>
                  <a:gd name="T37"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25">
                    <a:moveTo>
                      <a:pt x="6" y="23"/>
                    </a:moveTo>
                    <a:cubicBezTo>
                      <a:pt x="4" y="23"/>
                      <a:pt x="2" y="22"/>
                      <a:pt x="1" y="21"/>
                    </a:cubicBezTo>
                    <a:cubicBezTo>
                      <a:pt x="0" y="24"/>
                      <a:pt x="0" y="24"/>
                      <a:pt x="0" y="24"/>
                    </a:cubicBezTo>
                    <a:cubicBezTo>
                      <a:pt x="1" y="24"/>
                      <a:pt x="4" y="25"/>
                      <a:pt x="6" y="25"/>
                    </a:cubicBezTo>
                    <a:cubicBezTo>
                      <a:pt x="12" y="25"/>
                      <a:pt x="15" y="22"/>
                      <a:pt x="15" y="18"/>
                    </a:cubicBezTo>
                    <a:cubicBezTo>
                      <a:pt x="15" y="15"/>
                      <a:pt x="13" y="12"/>
                      <a:pt x="10" y="12"/>
                    </a:cubicBezTo>
                    <a:cubicBezTo>
                      <a:pt x="10" y="12"/>
                      <a:pt x="10" y="12"/>
                      <a:pt x="10" y="12"/>
                    </a:cubicBezTo>
                    <a:cubicBezTo>
                      <a:pt x="13" y="11"/>
                      <a:pt x="14" y="9"/>
                      <a:pt x="14" y="6"/>
                    </a:cubicBezTo>
                    <a:cubicBezTo>
                      <a:pt x="14" y="3"/>
                      <a:pt x="12" y="0"/>
                      <a:pt x="7" y="0"/>
                    </a:cubicBezTo>
                    <a:cubicBezTo>
                      <a:pt x="5" y="0"/>
                      <a:pt x="2" y="1"/>
                      <a:pt x="1" y="2"/>
                    </a:cubicBezTo>
                    <a:cubicBezTo>
                      <a:pt x="2" y="5"/>
                      <a:pt x="2" y="5"/>
                      <a:pt x="2" y="5"/>
                    </a:cubicBezTo>
                    <a:cubicBezTo>
                      <a:pt x="3" y="4"/>
                      <a:pt x="5" y="3"/>
                      <a:pt x="7" y="3"/>
                    </a:cubicBezTo>
                    <a:cubicBezTo>
                      <a:pt x="10" y="3"/>
                      <a:pt x="11" y="5"/>
                      <a:pt x="11" y="7"/>
                    </a:cubicBezTo>
                    <a:cubicBezTo>
                      <a:pt x="11" y="10"/>
                      <a:pt x="8" y="11"/>
                      <a:pt x="5" y="11"/>
                    </a:cubicBezTo>
                    <a:cubicBezTo>
                      <a:pt x="4" y="11"/>
                      <a:pt x="4" y="11"/>
                      <a:pt x="4" y="11"/>
                    </a:cubicBezTo>
                    <a:cubicBezTo>
                      <a:pt x="4" y="13"/>
                      <a:pt x="4" y="13"/>
                      <a:pt x="4" y="13"/>
                    </a:cubicBezTo>
                    <a:cubicBezTo>
                      <a:pt x="5" y="13"/>
                      <a:pt x="5" y="13"/>
                      <a:pt x="5" y="13"/>
                    </a:cubicBezTo>
                    <a:cubicBezTo>
                      <a:pt x="9" y="13"/>
                      <a:pt x="12" y="15"/>
                      <a:pt x="12" y="18"/>
                    </a:cubicBezTo>
                    <a:cubicBezTo>
                      <a:pt x="12" y="20"/>
                      <a:pt x="10" y="23"/>
                      <a:pt x="6"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sp>
            <p:nvSpPr>
              <p:cNvPr id="47" name="Freeform 195"/>
              <p:cNvSpPr>
                <a:spLocks noEditPoints="1"/>
              </p:cNvSpPr>
              <p:nvPr/>
            </p:nvSpPr>
            <p:spPr bwMode="auto">
              <a:xfrm>
                <a:off x="9341548" y="3509573"/>
                <a:ext cx="386387" cy="451435"/>
              </a:xfrm>
              <a:custGeom>
                <a:avLst/>
                <a:gdLst>
                  <a:gd name="T0" fmla="*/ 141 w 162"/>
                  <a:gd name="T1" fmla="*/ 171 h 189"/>
                  <a:gd name="T2" fmla="*/ 19 w 162"/>
                  <a:gd name="T3" fmla="*/ 171 h 189"/>
                  <a:gd name="T4" fmla="*/ 19 w 162"/>
                  <a:gd name="T5" fmla="*/ 45 h 189"/>
                  <a:gd name="T6" fmla="*/ 141 w 162"/>
                  <a:gd name="T7" fmla="*/ 45 h 189"/>
                  <a:gd name="T8" fmla="*/ 141 w 162"/>
                  <a:gd name="T9" fmla="*/ 58 h 189"/>
                  <a:gd name="T10" fmla="*/ 162 w 162"/>
                  <a:gd name="T11" fmla="*/ 58 h 189"/>
                  <a:gd name="T12" fmla="*/ 162 w 162"/>
                  <a:gd name="T13" fmla="*/ 17 h 189"/>
                  <a:gd name="T14" fmla="*/ 145 w 162"/>
                  <a:gd name="T15" fmla="*/ 0 h 189"/>
                  <a:gd name="T16" fmla="*/ 17 w 162"/>
                  <a:gd name="T17" fmla="*/ 0 h 189"/>
                  <a:gd name="T18" fmla="*/ 0 w 162"/>
                  <a:gd name="T19" fmla="*/ 17 h 189"/>
                  <a:gd name="T20" fmla="*/ 0 w 162"/>
                  <a:gd name="T21" fmla="*/ 172 h 189"/>
                  <a:gd name="T22" fmla="*/ 17 w 162"/>
                  <a:gd name="T23" fmla="*/ 189 h 189"/>
                  <a:gd name="T24" fmla="*/ 145 w 162"/>
                  <a:gd name="T25" fmla="*/ 189 h 189"/>
                  <a:gd name="T26" fmla="*/ 162 w 162"/>
                  <a:gd name="T27" fmla="*/ 172 h 189"/>
                  <a:gd name="T28" fmla="*/ 162 w 162"/>
                  <a:gd name="T29" fmla="*/ 163 h 189"/>
                  <a:gd name="T30" fmla="*/ 141 w 162"/>
                  <a:gd name="T31" fmla="*/ 163 h 189"/>
                  <a:gd name="T32" fmla="*/ 141 w 162"/>
                  <a:gd name="T33" fmla="*/ 171 h 189"/>
                  <a:gd name="T34" fmla="*/ 66 w 162"/>
                  <a:gd name="T35" fmla="*/ 19 h 189"/>
                  <a:gd name="T36" fmla="*/ 77 w 162"/>
                  <a:gd name="T37" fmla="*/ 19 h 189"/>
                  <a:gd name="T38" fmla="*/ 81 w 162"/>
                  <a:gd name="T39" fmla="*/ 23 h 189"/>
                  <a:gd name="T40" fmla="*/ 77 w 162"/>
                  <a:gd name="T41" fmla="*/ 27 h 189"/>
                  <a:gd name="T42" fmla="*/ 66 w 162"/>
                  <a:gd name="T43" fmla="*/ 27 h 189"/>
                  <a:gd name="T44" fmla="*/ 62 w 162"/>
                  <a:gd name="T45" fmla="*/ 23 h 189"/>
                  <a:gd name="T46" fmla="*/ 66 w 162"/>
                  <a:gd name="T47" fmla="*/ 19 h 189"/>
                  <a:gd name="T48" fmla="*/ 43 w 162"/>
                  <a:gd name="T49" fmla="*/ 19 h 189"/>
                  <a:gd name="T50" fmla="*/ 54 w 162"/>
                  <a:gd name="T51" fmla="*/ 19 h 189"/>
                  <a:gd name="T52" fmla="*/ 58 w 162"/>
                  <a:gd name="T53" fmla="*/ 23 h 189"/>
                  <a:gd name="T54" fmla="*/ 54 w 162"/>
                  <a:gd name="T55" fmla="*/ 27 h 189"/>
                  <a:gd name="T56" fmla="*/ 43 w 162"/>
                  <a:gd name="T57" fmla="*/ 27 h 189"/>
                  <a:gd name="T58" fmla="*/ 39 w 162"/>
                  <a:gd name="T59" fmla="*/ 23 h 189"/>
                  <a:gd name="T60" fmla="*/ 43 w 162"/>
                  <a:gd name="T61" fmla="*/ 19 h 189"/>
                  <a:gd name="T62" fmla="*/ 17 w 162"/>
                  <a:gd name="T63" fmla="*/ 23 h 189"/>
                  <a:gd name="T64" fmla="*/ 20 w 162"/>
                  <a:gd name="T65" fmla="*/ 19 h 189"/>
                  <a:gd name="T66" fmla="*/ 31 w 162"/>
                  <a:gd name="T67" fmla="*/ 19 h 189"/>
                  <a:gd name="T68" fmla="*/ 35 w 162"/>
                  <a:gd name="T69" fmla="*/ 23 h 189"/>
                  <a:gd name="T70" fmla="*/ 31 w 162"/>
                  <a:gd name="T71" fmla="*/ 27 h 189"/>
                  <a:gd name="T72" fmla="*/ 20 w 162"/>
                  <a:gd name="T73" fmla="*/ 27 h 189"/>
                  <a:gd name="T74" fmla="*/ 17 w 162"/>
                  <a:gd name="T75" fmla="*/ 2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 h="189">
                    <a:moveTo>
                      <a:pt x="141" y="171"/>
                    </a:moveTo>
                    <a:cubicBezTo>
                      <a:pt x="19" y="171"/>
                      <a:pt x="19" y="171"/>
                      <a:pt x="19" y="171"/>
                    </a:cubicBezTo>
                    <a:cubicBezTo>
                      <a:pt x="19" y="45"/>
                      <a:pt x="19" y="45"/>
                      <a:pt x="19" y="45"/>
                    </a:cubicBezTo>
                    <a:cubicBezTo>
                      <a:pt x="141" y="45"/>
                      <a:pt x="141" y="45"/>
                      <a:pt x="141" y="45"/>
                    </a:cubicBezTo>
                    <a:cubicBezTo>
                      <a:pt x="141" y="58"/>
                      <a:pt x="141" y="58"/>
                      <a:pt x="141" y="58"/>
                    </a:cubicBezTo>
                    <a:cubicBezTo>
                      <a:pt x="162" y="58"/>
                      <a:pt x="162" y="58"/>
                      <a:pt x="162" y="58"/>
                    </a:cubicBezTo>
                    <a:cubicBezTo>
                      <a:pt x="162" y="17"/>
                      <a:pt x="162" y="17"/>
                      <a:pt x="162" y="17"/>
                    </a:cubicBezTo>
                    <a:cubicBezTo>
                      <a:pt x="162" y="8"/>
                      <a:pt x="154" y="0"/>
                      <a:pt x="145" y="0"/>
                    </a:cubicBezTo>
                    <a:cubicBezTo>
                      <a:pt x="17" y="0"/>
                      <a:pt x="17" y="0"/>
                      <a:pt x="17" y="0"/>
                    </a:cubicBezTo>
                    <a:cubicBezTo>
                      <a:pt x="8" y="0"/>
                      <a:pt x="0" y="8"/>
                      <a:pt x="0" y="17"/>
                    </a:cubicBezTo>
                    <a:cubicBezTo>
                      <a:pt x="0" y="172"/>
                      <a:pt x="0" y="172"/>
                      <a:pt x="0" y="172"/>
                    </a:cubicBezTo>
                    <a:cubicBezTo>
                      <a:pt x="0" y="181"/>
                      <a:pt x="8" y="189"/>
                      <a:pt x="17" y="189"/>
                    </a:cubicBezTo>
                    <a:cubicBezTo>
                      <a:pt x="145" y="189"/>
                      <a:pt x="145" y="189"/>
                      <a:pt x="145" y="189"/>
                    </a:cubicBezTo>
                    <a:cubicBezTo>
                      <a:pt x="154" y="189"/>
                      <a:pt x="162" y="181"/>
                      <a:pt x="162" y="172"/>
                    </a:cubicBezTo>
                    <a:cubicBezTo>
                      <a:pt x="162" y="163"/>
                      <a:pt x="162" y="163"/>
                      <a:pt x="162" y="163"/>
                    </a:cubicBezTo>
                    <a:cubicBezTo>
                      <a:pt x="141" y="163"/>
                      <a:pt x="141" y="163"/>
                      <a:pt x="141" y="163"/>
                    </a:cubicBezTo>
                    <a:lnTo>
                      <a:pt x="141" y="171"/>
                    </a:lnTo>
                    <a:close/>
                    <a:moveTo>
                      <a:pt x="66" y="19"/>
                    </a:moveTo>
                    <a:cubicBezTo>
                      <a:pt x="77" y="19"/>
                      <a:pt x="77" y="19"/>
                      <a:pt x="77" y="19"/>
                    </a:cubicBezTo>
                    <a:cubicBezTo>
                      <a:pt x="79" y="19"/>
                      <a:pt x="81" y="20"/>
                      <a:pt x="81" y="23"/>
                    </a:cubicBezTo>
                    <a:cubicBezTo>
                      <a:pt x="81" y="25"/>
                      <a:pt x="79" y="27"/>
                      <a:pt x="77" y="27"/>
                    </a:cubicBezTo>
                    <a:cubicBezTo>
                      <a:pt x="66" y="27"/>
                      <a:pt x="66" y="27"/>
                      <a:pt x="66" y="27"/>
                    </a:cubicBezTo>
                    <a:cubicBezTo>
                      <a:pt x="64" y="27"/>
                      <a:pt x="62" y="25"/>
                      <a:pt x="62" y="23"/>
                    </a:cubicBezTo>
                    <a:cubicBezTo>
                      <a:pt x="62" y="20"/>
                      <a:pt x="64" y="19"/>
                      <a:pt x="66" y="19"/>
                    </a:cubicBezTo>
                    <a:close/>
                    <a:moveTo>
                      <a:pt x="43" y="19"/>
                    </a:moveTo>
                    <a:cubicBezTo>
                      <a:pt x="54" y="19"/>
                      <a:pt x="54" y="19"/>
                      <a:pt x="54" y="19"/>
                    </a:cubicBezTo>
                    <a:cubicBezTo>
                      <a:pt x="56" y="19"/>
                      <a:pt x="58" y="20"/>
                      <a:pt x="58" y="23"/>
                    </a:cubicBezTo>
                    <a:cubicBezTo>
                      <a:pt x="58" y="25"/>
                      <a:pt x="56" y="27"/>
                      <a:pt x="54" y="27"/>
                    </a:cubicBezTo>
                    <a:cubicBezTo>
                      <a:pt x="43" y="27"/>
                      <a:pt x="43" y="27"/>
                      <a:pt x="43" y="27"/>
                    </a:cubicBezTo>
                    <a:cubicBezTo>
                      <a:pt x="41" y="27"/>
                      <a:pt x="39" y="25"/>
                      <a:pt x="39" y="23"/>
                    </a:cubicBezTo>
                    <a:cubicBezTo>
                      <a:pt x="39" y="20"/>
                      <a:pt x="41" y="19"/>
                      <a:pt x="43" y="19"/>
                    </a:cubicBezTo>
                    <a:close/>
                    <a:moveTo>
                      <a:pt x="17" y="23"/>
                    </a:moveTo>
                    <a:cubicBezTo>
                      <a:pt x="17" y="20"/>
                      <a:pt x="18" y="19"/>
                      <a:pt x="20" y="19"/>
                    </a:cubicBezTo>
                    <a:cubicBezTo>
                      <a:pt x="31" y="19"/>
                      <a:pt x="31" y="19"/>
                      <a:pt x="31" y="19"/>
                    </a:cubicBezTo>
                    <a:cubicBezTo>
                      <a:pt x="33" y="19"/>
                      <a:pt x="35" y="20"/>
                      <a:pt x="35" y="23"/>
                    </a:cubicBezTo>
                    <a:cubicBezTo>
                      <a:pt x="35" y="25"/>
                      <a:pt x="33" y="27"/>
                      <a:pt x="31" y="27"/>
                    </a:cubicBezTo>
                    <a:cubicBezTo>
                      <a:pt x="20" y="27"/>
                      <a:pt x="20" y="27"/>
                      <a:pt x="20" y="27"/>
                    </a:cubicBezTo>
                    <a:cubicBezTo>
                      <a:pt x="18" y="27"/>
                      <a:pt x="17" y="25"/>
                      <a:pt x="17"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dirty="0">
                  <a:latin typeface="微软雅黑" panose="020B0503020204020204" pitchFamily="34" charset="-122"/>
                  <a:ea typeface="微软雅黑" panose="020B0503020204020204" pitchFamily="34" charset="-122"/>
                </a:endParaRPr>
              </a:p>
            </p:txBody>
          </p:sp>
        </p:grpSp>
      </p:grpSp>
      <p:cxnSp>
        <p:nvCxnSpPr>
          <p:cNvPr id="62" name="直接连接符 61"/>
          <p:cNvCxnSpPr/>
          <p:nvPr/>
        </p:nvCxnSpPr>
        <p:spPr>
          <a:xfrm flipH="1">
            <a:off x="6061759" y="5506733"/>
            <a:ext cx="1347075" cy="134707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114030" y="118745"/>
            <a:ext cx="319532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up)">
                                      <p:cBhvr>
                                        <p:cTn id="13" dur="500"/>
                                        <p:tgtEl>
                                          <p:spTgt spid="51"/>
                                        </p:tgtEl>
                                      </p:cBhvr>
                                    </p:animEffect>
                                  </p:childTnLst>
                                </p:cTn>
                              </p:par>
                              <p:par>
                                <p:cTn id="14" presetID="22" presetClass="entr" presetSubtype="4"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ipe(down)">
                                      <p:cBhvr>
                                        <p:cTn id="16" dur="500"/>
                                        <p:tgtEl>
                                          <p:spTgt spid="62"/>
                                        </p:tgtEl>
                                      </p:cBhvr>
                                    </p:animEffect>
                                  </p:childTnLst>
                                </p:cTn>
                              </p:par>
                              <p:par>
                                <p:cTn id="17" presetID="2" presetClass="entr" presetSubtype="2"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ppt_y"/>
                                          </p:val>
                                        </p:tav>
                                        <p:tav tm="100000">
                                          <p:val>
                                            <p:strVal val="#ppt_y"/>
                                          </p:val>
                                        </p:tav>
                                      </p:tavLst>
                                    </p:anim>
                                  </p:childTnLst>
                                </p:cTn>
                              </p:par>
                              <p:par>
                                <p:cTn id="21" presetID="53" presetClass="entr" presetSubtype="16"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500" fill="hold"/>
                                        <p:tgtEl>
                                          <p:spTgt spid="49"/>
                                        </p:tgtEl>
                                        <p:attrNameLst>
                                          <p:attrName>ppt_w</p:attrName>
                                        </p:attrNameLst>
                                      </p:cBhvr>
                                      <p:tavLst>
                                        <p:tav tm="0">
                                          <p:val>
                                            <p:fltVal val="0"/>
                                          </p:val>
                                        </p:tav>
                                        <p:tav tm="100000">
                                          <p:val>
                                            <p:strVal val="#ppt_w"/>
                                          </p:val>
                                        </p:tav>
                                      </p:tavLst>
                                    </p:anim>
                                    <p:anim calcmode="lin" valueType="num">
                                      <p:cBhvr>
                                        <p:cTn id="24" dur="500" fill="hold"/>
                                        <p:tgtEl>
                                          <p:spTgt spid="49"/>
                                        </p:tgtEl>
                                        <p:attrNameLst>
                                          <p:attrName>ppt_h</p:attrName>
                                        </p:attrNameLst>
                                      </p:cBhvr>
                                      <p:tavLst>
                                        <p:tav tm="0">
                                          <p:val>
                                            <p:fltVal val="0"/>
                                          </p:val>
                                        </p:tav>
                                        <p:tav tm="100000">
                                          <p:val>
                                            <p:strVal val="#ppt_h"/>
                                          </p:val>
                                        </p:tav>
                                      </p:tavLst>
                                    </p:anim>
                                    <p:animEffect transition="in" filter="fade">
                                      <p:cBhvr>
                                        <p:cTn id="25" dur="500"/>
                                        <p:tgtEl>
                                          <p:spTgt spid="49"/>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34"/>
                                        </p:tgtEl>
                                        <p:attrNameLst>
                                          <p:attrName>style.visibility</p:attrName>
                                        </p:attrNameLst>
                                      </p:cBhvr>
                                      <p:to>
                                        <p:strVal val="visible"/>
                                      </p:to>
                                    </p:set>
                                    <p:anim calcmode="lin" valueType="num">
                                      <p:cBhvr>
                                        <p:cTn id="28" dur="500" fill="hold"/>
                                        <p:tgtEl>
                                          <p:spTgt spid="34"/>
                                        </p:tgtEl>
                                        <p:attrNameLst>
                                          <p:attrName>ppt_w</p:attrName>
                                        </p:attrNameLst>
                                      </p:cBhvr>
                                      <p:tavLst>
                                        <p:tav tm="0">
                                          <p:val>
                                            <p:fltVal val="0"/>
                                          </p:val>
                                        </p:tav>
                                        <p:tav tm="100000">
                                          <p:val>
                                            <p:strVal val="#ppt_w"/>
                                          </p:val>
                                        </p:tav>
                                      </p:tavLst>
                                    </p:anim>
                                    <p:anim calcmode="lin" valueType="num">
                                      <p:cBhvr>
                                        <p:cTn id="29" dur="500" fill="hold"/>
                                        <p:tgtEl>
                                          <p:spTgt spid="34"/>
                                        </p:tgtEl>
                                        <p:attrNameLst>
                                          <p:attrName>ppt_h</p:attrName>
                                        </p:attrNameLst>
                                      </p:cBhvr>
                                      <p:tavLst>
                                        <p:tav tm="0">
                                          <p:val>
                                            <p:fltVal val="0"/>
                                          </p:val>
                                        </p:tav>
                                        <p:tav tm="100000">
                                          <p:val>
                                            <p:strVal val="#ppt_h"/>
                                          </p:val>
                                        </p:tav>
                                      </p:tavLst>
                                    </p:anim>
                                    <p:animEffect transition="in" filter="fade">
                                      <p:cBhvr>
                                        <p:cTn id="30" dur="500"/>
                                        <p:tgtEl>
                                          <p:spTgt spid="34"/>
                                        </p:tgtEl>
                                      </p:cBhvr>
                                    </p:animEffect>
                                  </p:childTnLst>
                                </p:cTn>
                              </p:par>
                              <p:par>
                                <p:cTn id="31" presetID="42" presetClass="entr" presetSubtype="0" fill="hold" grpId="0" nodeType="withEffect">
                                  <p:stCondLst>
                                    <p:cond delay="5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34" grpId="0"/>
      <p:bldP spid="3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080250" y="388759"/>
            <a:ext cx="2052955" cy="887528"/>
            <a:chOff x="5080249" y="354253"/>
            <a:chExt cx="2052955" cy="887528"/>
          </a:xfrm>
        </p:grpSpPr>
        <p:sp>
          <p:nvSpPr>
            <p:cNvPr id="8" name="文本框 7"/>
            <p:cNvSpPr txBox="1"/>
            <p:nvPr/>
          </p:nvSpPr>
          <p:spPr>
            <a:xfrm>
              <a:off x="5080249" y="354253"/>
              <a:ext cx="205295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Background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317500" y="1626235"/>
            <a:ext cx="7557770" cy="3290570"/>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最近</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对比语言图像预训练框架</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取得了显著的成功</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为语义分割、目标检测和</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3D</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点云理解等后续任务提供了基础。</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然而</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这些模型在应用于特定领域</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如</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遥感图像</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时往往会遇到困难。这是因为这些模型是在自然图像上训练的</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可能无法完全捕捉到特定领域的多样性和复杂性。为了解决这个问题</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大多数研究都集中在为每个领域构建大规模的预训练数据集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并进行额外的微调阶段</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以适应医疗、电子商务和遥感等领域的下游任务。</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大规模</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高维多模态遥感</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图像的专业可用性限制了高维图像的监督学习。因此</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一个自然的问题出现了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我们能否避免收集和标记数据的成本</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将</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CLIP</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引入到标记样本较少的高维多模态图像分类中？</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遗憾的是</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利用无监督学习知识来处理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Few-shot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训练还没有得到充分的探索。</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7840980" y="1717040"/>
            <a:ext cx="4385945" cy="4359910"/>
          </a:xfrm>
          <a:prstGeom prst="rect">
            <a:avLst/>
          </a:prstGeom>
        </p:spPr>
      </p:pic>
      <p:pic>
        <p:nvPicPr>
          <p:cNvPr id="5" name="图片 4"/>
          <p:cNvPicPr>
            <a:picLocks noChangeAspect="1"/>
          </p:cNvPicPr>
          <p:nvPr/>
        </p:nvPicPr>
        <p:blipFill>
          <a:blip r:embed="rId4"/>
          <a:stretch>
            <a:fillRect/>
          </a:stretch>
        </p:blipFill>
        <p:spPr>
          <a:xfrm>
            <a:off x="4968875" y="4983480"/>
            <a:ext cx="2275840" cy="17316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5080250" y="388759"/>
            <a:ext cx="2052955" cy="887528"/>
            <a:chOff x="5080249" y="354253"/>
            <a:chExt cx="2052955" cy="887528"/>
          </a:xfrm>
        </p:grpSpPr>
        <p:sp>
          <p:nvSpPr>
            <p:cNvPr id="8" name="文本框 7"/>
            <p:cNvSpPr txBox="1"/>
            <p:nvPr/>
          </p:nvSpPr>
          <p:spPr>
            <a:xfrm>
              <a:off x="5080249" y="354253"/>
              <a:ext cx="205295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Background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317500" y="1626235"/>
            <a:ext cx="7557770" cy="297116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同一地区的多模态遥感数据（如</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高光谱、</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LiDAR</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等）能够提供互补的地面特征，通过联合分类可显著提高精度，因此被广泛用于城市规划、自然资源管理和环境监测等领域。</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高光谱成像</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(HSI)</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因其高维光谱信息可实现基于反射率的材料识别，为遥感分类提供了多维模态支持。</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关键在于</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如何有效整合和学习不同模态的特征</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，以捕捉跨模态的共享信息并减少模态差距。已有研究通过共享子空间或共享流形模型实现特征对齐，近期的</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Transformer</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和扩散模型</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则将多模态分类扩展到更大规模。然而，这些模型大多局限于</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视觉维度的一致性</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，缺乏视觉与语言联合探索的视角。</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7840980" y="1717040"/>
            <a:ext cx="4385945" cy="4359910"/>
          </a:xfrm>
          <a:prstGeom prst="rect">
            <a:avLst/>
          </a:prstGeom>
        </p:spPr>
      </p:pic>
      <p:pic>
        <p:nvPicPr>
          <p:cNvPr id="4" name="图片 3"/>
          <p:cNvPicPr>
            <a:picLocks noChangeAspect="1"/>
          </p:cNvPicPr>
          <p:nvPr/>
        </p:nvPicPr>
        <p:blipFill>
          <a:blip r:embed="rId4"/>
          <a:stretch>
            <a:fillRect/>
          </a:stretch>
        </p:blipFill>
        <p:spPr>
          <a:xfrm>
            <a:off x="5080000" y="4983480"/>
            <a:ext cx="2174240" cy="16541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80250" y="388759"/>
            <a:ext cx="2052955" cy="887528"/>
            <a:chOff x="5080249" y="354253"/>
            <a:chExt cx="2052955" cy="887528"/>
          </a:xfrm>
        </p:grpSpPr>
        <p:sp>
          <p:nvSpPr>
            <p:cNvPr id="8" name="文本框 7"/>
            <p:cNvSpPr txBox="1"/>
            <p:nvPr/>
          </p:nvSpPr>
          <p:spPr>
            <a:xfrm>
              <a:off x="5080249" y="354253"/>
              <a:ext cx="2052955"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Background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3930650"/>
          </a:xfrm>
          <a:prstGeom prst="rect">
            <a:avLst/>
          </a:prstGeom>
          <a:noFill/>
        </p:spPr>
        <p:txBody>
          <a:bodyPr wrap="square">
            <a:spAutoFit/>
          </a:bodyPr>
          <a:lstStyle/>
          <a:p>
            <a:pPr lvl="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对比语言</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图像预训练</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等视觉语言模型在分析带有语言信息的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自然图像</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方面表现出色。</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然而</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由于用于训练的图像文本对的可用性有限</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这些模型在应用于诸如</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遥感</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等专门领域时经常遇到挑战。</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为了解决这个问题</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我们引入了一个新的框架</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DiffCLIP,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它扩展了</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以有效地传递全面的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语言驱动语义信息</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从而实现</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高维多模态遥感图像</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的准确分类。</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DiffCLIP</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是一种少量学习方法</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它利用未标记的图像进行预训练。它采用</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无监督掩模扩散学习</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在不需要标记的情况下捕获</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不同模态</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的分布。模态共享的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图像编码器</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将多模态数据映射到统一的子空间中</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在模态之间提取具有一致参数的共享特征。训练有素的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图像编码器</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通过将视觉表示与来自</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类标签文本信息</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对齐来进一步增强学习。</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180" y="1727200"/>
            <a:ext cx="9987280" cy="1370965"/>
          </a:xfrm>
          <a:prstGeom prst="rect">
            <a:avLst/>
          </a:prstGeom>
          <a:noFill/>
        </p:spPr>
        <p:txBody>
          <a:bodyPr wrap="square">
            <a:spAutoFit/>
          </a:bodyPr>
          <a:lstStyle/>
          <a:p>
            <a:pPr lvl="0" indent="45720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CLIP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三步走：</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1.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图文对比学习，让图和文在一个空间里。</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2.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用标签生成文本提示，直接当分类器。</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3.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新图进来，跟文本比相似度，谁最近就判谁。</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5" name="图片 4"/>
          <p:cNvPicPr>
            <a:picLocks noChangeAspect="1"/>
          </p:cNvPicPr>
          <p:nvPr/>
        </p:nvPicPr>
        <p:blipFill>
          <a:blip r:embed="rId3"/>
          <a:stretch>
            <a:fillRect/>
          </a:stretch>
        </p:blipFill>
        <p:spPr>
          <a:xfrm>
            <a:off x="1658620" y="3187065"/>
            <a:ext cx="8220075" cy="31813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180" y="1727200"/>
            <a:ext cx="9987280" cy="137096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该方法包括两个关键阶段</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无监督学习和</a:t>
            </a:r>
            <a:r>
              <a:rPr kumimoji="0" lang="en-US" altLang="zh-CN"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few-shot</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学习</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无监督学习阶段涉及</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正向掩模扩散</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和</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反向去噪恢复</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。为</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了降低训练成本</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只有数据集的一个子集进行前向掩模扩散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而反向过程使用共享图像编码器来学习多模态特征</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由两个模态特定的解码器支持。</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Few-shot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学习阶段采用语言驱动的监督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提供比离散标签更丰富的</a:t>
            </a:r>
            <a:r>
              <a:rPr kumimoji="0" lang="zh-CN" altLang="en-US" sz="1600" b="0" i="0" u="none" strike="noStrike" kern="1200" cap="none" spc="0" normalizeH="0" baseline="0" noProof="0" dirty="0">
                <a:ln>
                  <a:noFill/>
                </a:ln>
                <a:solidFill>
                  <a:srgbClr val="FF0000"/>
                </a:solidFill>
                <a:effectLst/>
                <a:uLnTx/>
                <a:uFillTx/>
                <a:latin typeface="Times New Roman" panose="02020603050405020304" charset="0"/>
                <a:ea typeface="微软雅黑" panose="020B0503020204020204" pitchFamily="34" charset="-122"/>
                <a:cs typeface="Times New Roman" panose="02020603050405020304" charset="0"/>
              </a:rPr>
              <a:t>语义上下文</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 </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能够更好地捕获复杂数据的细微差别并改进分类。</a:t>
            </a: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1657985" y="3154680"/>
            <a:ext cx="8898255" cy="35426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05092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编码器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无监督掩模扩散</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6" name="图片 5"/>
          <p:cNvPicPr>
            <a:picLocks noChangeAspect="1"/>
          </p:cNvPicPr>
          <p:nvPr/>
        </p:nvPicPr>
        <p:blipFill>
          <a:blip r:embed="rId3"/>
          <a:stretch>
            <a:fillRect/>
          </a:stretch>
        </p:blipFill>
        <p:spPr>
          <a:xfrm>
            <a:off x="2321560" y="4752975"/>
            <a:ext cx="3884930" cy="953135"/>
          </a:xfrm>
          <a:prstGeom prst="rect">
            <a:avLst/>
          </a:prstGeom>
        </p:spPr>
      </p:pic>
      <p:pic>
        <p:nvPicPr>
          <p:cNvPr id="9" name="图片 8"/>
          <p:cNvPicPr>
            <a:picLocks noChangeAspect="1"/>
          </p:cNvPicPr>
          <p:nvPr/>
        </p:nvPicPr>
        <p:blipFill>
          <a:blip r:embed="rId4"/>
          <a:stretch>
            <a:fillRect/>
          </a:stretch>
        </p:blipFill>
        <p:spPr>
          <a:xfrm>
            <a:off x="2793365" y="2061845"/>
            <a:ext cx="6696710" cy="2642870"/>
          </a:xfrm>
          <a:prstGeom prst="rect">
            <a:avLst/>
          </a:prstGeom>
        </p:spPr>
      </p:pic>
      <p:pic>
        <p:nvPicPr>
          <p:cNvPr id="15" name="图片 14"/>
          <p:cNvPicPr>
            <a:picLocks noChangeAspect="1"/>
          </p:cNvPicPr>
          <p:nvPr/>
        </p:nvPicPr>
        <p:blipFill>
          <a:blip r:embed="rId5"/>
          <a:stretch>
            <a:fillRect/>
          </a:stretch>
        </p:blipFill>
        <p:spPr>
          <a:xfrm>
            <a:off x="2400300" y="5791835"/>
            <a:ext cx="7391400" cy="647700"/>
          </a:xfrm>
          <a:prstGeom prst="rect">
            <a:avLst/>
          </a:prstGeom>
        </p:spPr>
      </p:pic>
      <p:pic>
        <p:nvPicPr>
          <p:cNvPr id="16" name="图片 15"/>
          <p:cNvPicPr>
            <a:picLocks noChangeAspect="1"/>
          </p:cNvPicPr>
          <p:nvPr/>
        </p:nvPicPr>
        <p:blipFill>
          <a:blip r:embed="rId6"/>
          <a:stretch>
            <a:fillRect/>
          </a:stretch>
        </p:blipFill>
        <p:spPr>
          <a:xfrm>
            <a:off x="6642735" y="5072380"/>
            <a:ext cx="3371850" cy="485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05092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解码器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反向去噪恢复</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3" name="图片 2"/>
          <p:cNvPicPr>
            <a:picLocks noChangeAspect="1"/>
          </p:cNvPicPr>
          <p:nvPr/>
        </p:nvPicPr>
        <p:blipFill>
          <a:blip r:embed="rId3"/>
          <a:stretch>
            <a:fillRect/>
          </a:stretch>
        </p:blipFill>
        <p:spPr>
          <a:xfrm>
            <a:off x="383540" y="2611755"/>
            <a:ext cx="4608830" cy="2848610"/>
          </a:xfrm>
          <a:prstGeom prst="rect">
            <a:avLst/>
          </a:prstGeom>
        </p:spPr>
      </p:pic>
      <p:pic>
        <p:nvPicPr>
          <p:cNvPr id="5" name="图片 4"/>
          <p:cNvPicPr>
            <a:picLocks noChangeAspect="1"/>
          </p:cNvPicPr>
          <p:nvPr/>
        </p:nvPicPr>
        <p:blipFill>
          <a:blip r:embed="rId4"/>
          <a:stretch>
            <a:fillRect/>
          </a:stretch>
        </p:blipFill>
        <p:spPr>
          <a:xfrm>
            <a:off x="5151755" y="2727960"/>
            <a:ext cx="6891020" cy="1544955"/>
          </a:xfrm>
          <a:prstGeom prst="rect">
            <a:avLst/>
          </a:prstGeom>
        </p:spPr>
      </p:pic>
      <p:pic>
        <p:nvPicPr>
          <p:cNvPr id="7" name="图片 6"/>
          <p:cNvPicPr>
            <a:picLocks noChangeAspect="1"/>
          </p:cNvPicPr>
          <p:nvPr/>
        </p:nvPicPr>
        <p:blipFill>
          <a:blip r:embed="rId5"/>
          <a:stretch>
            <a:fillRect/>
          </a:stretch>
        </p:blipFill>
        <p:spPr>
          <a:xfrm>
            <a:off x="5151755" y="4450715"/>
            <a:ext cx="4396105" cy="1905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347791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422833" y="388759"/>
            <a:ext cx="1367790" cy="887528"/>
            <a:chOff x="5422832" y="354253"/>
            <a:chExt cx="1367790" cy="887528"/>
          </a:xfrm>
        </p:grpSpPr>
        <p:sp>
          <p:nvSpPr>
            <p:cNvPr id="8" name="文本框 7"/>
            <p:cNvSpPr txBox="1"/>
            <p:nvPr/>
          </p:nvSpPr>
          <p:spPr>
            <a:xfrm>
              <a:off x="5422832" y="354253"/>
              <a:ext cx="1367790" cy="521970"/>
            </a:xfrm>
            <a:prstGeom prst="rect">
              <a:avLst/>
            </a:prstGeom>
            <a:noFill/>
          </p:spPr>
          <p:txBody>
            <a:bodyPr wrap="none" rtlCol="0">
              <a:spAutoFit/>
              <a:scene3d>
                <a:camera prst="orthographicFront"/>
                <a:lightRig rig="threePt" dir="t"/>
              </a:scene3d>
              <a:sp3d contourW="12700"/>
            </a:bodyPr>
            <a:lstStyle/>
            <a:p>
              <a:pPr lvl="0" algn="ctr">
                <a:defRPr/>
              </a:pPr>
              <a:r>
                <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rPr>
                <a:t>Method</a:t>
              </a:r>
              <a:endParaRPr lang="en-US" altLang="zh-CN" sz="2800" b="1" dirty="0">
                <a:solidFill>
                  <a:schemeClr val="tx1">
                    <a:lumMod val="85000"/>
                    <a:lumOff val="15000"/>
                  </a:schemeClr>
                </a:solidFill>
                <a:latin typeface="Times New Roman" panose="02020603050405020304" charset="0"/>
                <a:ea typeface="微软雅黑" panose="020B0503020204020204" pitchFamily="34" charset="-122"/>
                <a:cs typeface="Times New Roman" panose="02020603050405020304" charset="0"/>
              </a:endParaRPr>
            </a:p>
          </p:txBody>
        </p:sp>
        <p:sp>
          <p:nvSpPr>
            <p:cNvPr id="10" name="等腰三角形 9"/>
            <p:cNvSpPr/>
            <p:nvPr/>
          </p:nvSpPr>
          <p:spPr>
            <a:xfrm flipV="1">
              <a:off x="6007043" y="1154777"/>
              <a:ext cx="199348" cy="87004"/>
            </a:xfrm>
            <a:prstGeom prst="triangle">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84605" y="1626154"/>
            <a:ext cx="5007396" cy="3334643"/>
          </a:xfrm>
          <a:custGeom>
            <a:avLst/>
            <a:gdLst>
              <a:gd name="connsiteX0" fmla="*/ 0 w 4750721"/>
              <a:gd name="connsiteY0" fmla="*/ 0 h 2478572"/>
              <a:gd name="connsiteX1" fmla="*/ 4750721 w 4750721"/>
              <a:gd name="connsiteY1" fmla="*/ 0 h 2478572"/>
              <a:gd name="connsiteX2" fmla="*/ 4750721 w 4750721"/>
              <a:gd name="connsiteY2" fmla="*/ 2478572 h 2478572"/>
              <a:gd name="connsiteX3" fmla="*/ 0 w 4750721"/>
              <a:gd name="connsiteY3" fmla="*/ 2478572 h 2478572"/>
            </a:gdLst>
            <a:ahLst/>
            <a:cxnLst>
              <a:cxn ang="0">
                <a:pos x="connsiteX0" y="connsiteY0"/>
              </a:cxn>
              <a:cxn ang="0">
                <a:pos x="connsiteX1" y="connsiteY1"/>
              </a:cxn>
              <a:cxn ang="0">
                <a:pos x="connsiteX2" y="connsiteY2"/>
              </a:cxn>
              <a:cxn ang="0">
                <a:pos x="connsiteX3" y="connsiteY3"/>
              </a:cxn>
            </a:cxnLst>
            <a:rect l="l" t="t" r="r" b="b"/>
            <a:pathLst>
              <a:path w="4750721" h="2478572">
                <a:moveTo>
                  <a:pt x="0" y="0"/>
                </a:moveTo>
                <a:lnTo>
                  <a:pt x="4750721" y="0"/>
                </a:lnTo>
                <a:lnTo>
                  <a:pt x="4750721" y="2478572"/>
                </a:lnTo>
                <a:lnTo>
                  <a:pt x="0" y="2478572"/>
                </a:lnTo>
                <a:close/>
              </a:path>
            </a:pathLst>
          </a:custGeom>
        </p:spPr>
      </p:pic>
      <p:sp>
        <p:nvSpPr>
          <p:cNvPr id="13" name="矩形 12"/>
          <p:cNvSpPr/>
          <p:nvPr/>
        </p:nvSpPr>
        <p:spPr>
          <a:xfrm>
            <a:off x="0" y="1603396"/>
            <a:ext cx="12192000" cy="3380159"/>
          </a:xfrm>
          <a:prstGeom prst="rect">
            <a:avLst/>
          </a:prstGeom>
          <a:gradFill flip="none" rotWithShape="1">
            <a:gsLst>
              <a:gs pos="60000">
                <a:schemeClr val="accent1"/>
              </a:gs>
              <a:gs pos="100000">
                <a:schemeClr val="accent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 name="文本框 13"/>
          <p:cNvSpPr txBox="1"/>
          <p:nvPr/>
        </p:nvSpPr>
        <p:spPr>
          <a:xfrm>
            <a:off x="805269" y="1727017"/>
            <a:ext cx="6928724" cy="1050925"/>
          </a:xfrm>
          <a:prstGeom prst="rect">
            <a:avLst/>
          </a:prstGeom>
          <a:noFill/>
        </p:spPr>
        <p:txBody>
          <a:bodyPr wrap="square">
            <a:spAutoFit/>
          </a:bodyPr>
          <a:lstStyle/>
          <a:p>
            <a:pPr lvl="0" indent="457200" algn="l">
              <a:lnSpc>
                <a:spcPct val="130000"/>
              </a:lnSpc>
              <a:spcBef>
                <a:spcPct val="0"/>
              </a:spcBef>
              <a:defRPr/>
            </a:pP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解码器</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反向去噪恢复</a:t>
            </a:r>
            <a:r>
              <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a:p>
            <a:pPr lvl="0" indent="457200" algn="l">
              <a:lnSpc>
                <a:spcPct val="130000"/>
              </a:lnSpc>
              <a:spcBef>
                <a:spcPct val="0"/>
              </a:spcBef>
              <a:defRPr/>
            </a:pPr>
            <a:endParaRPr kumimoji="0" lang="en-US" altLang="zh-CN" sz="1600" b="0" i="0" u="none" strike="noStrike" kern="1200" cap="none" spc="0" normalizeH="0" baseline="0" noProof="0" dirty="0">
              <a:ln>
                <a:noFill/>
              </a:ln>
              <a:solidFill>
                <a:prstClr val="white"/>
              </a:solidFill>
              <a:effectLst/>
              <a:uLnTx/>
              <a:uFillTx/>
              <a:latin typeface="Times New Roman" panose="02020603050405020304" charset="0"/>
              <a:ea typeface="微软雅黑" panose="020B0503020204020204" pitchFamily="34" charset="-122"/>
              <a:cs typeface="Times New Roman" panose="02020603050405020304" charset="0"/>
            </a:endParaRPr>
          </a:p>
        </p:txBody>
      </p:sp>
      <p:pic>
        <p:nvPicPr>
          <p:cNvPr id="2" name="图片 1"/>
          <p:cNvPicPr>
            <a:picLocks noChangeAspect="1"/>
          </p:cNvPicPr>
          <p:nvPr/>
        </p:nvPicPr>
        <p:blipFill>
          <a:blip r:embed="rId2"/>
          <a:stretch>
            <a:fillRect/>
          </a:stretch>
        </p:blipFill>
        <p:spPr>
          <a:xfrm>
            <a:off x="8514080" y="182245"/>
            <a:ext cx="3195320" cy="792480"/>
          </a:xfrm>
          <a:prstGeom prst="rect">
            <a:avLst/>
          </a:prstGeom>
        </p:spPr>
      </p:pic>
      <p:pic>
        <p:nvPicPr>
          <p:cNvPr id="6" name="图片 5"/>
          <p:cNvPicPr>
            <a:picLocks noChangeAspect="1"/>
          </p:cNvPicPr>
          <p:nvPr/>
        </p:nvPicPr>
        <p:blipFill>
          <a:blip r:embed="rId3"/>
          <a:stretch>
            <a:fillRect/>
          </a:stretch>
        </p:blipFill>
        <p:spPr>
          <a:xfrm>
            <a:off x="840105" y="2199005"/>
            <a:ext cx="5419725" cy="1562100"/>
          </a:xfrm>
          <a:prstGeom prst="rect">
            <a:avLst/>
          </a:prstGeom>
        </p:spPr>
      </p:pic>
      <p:pic>
        <p:nvPicPr>
          <p:cNvPr id="9" name="图片 8"/>
          <p:cNvPicPr>
            <a:picLocks noChangeAspect="1"/>
          </p:cNvPicPr>
          <p:nvPr/>
        </p:nvPicPr>
        <p:blipFill>
          <a:blip r:embed="rId4"/>
          <a:stretch>
            <a:fillRect/>
          </a:stretch>
        </p:blipFill>
        <p:spPr>
          <a:xfrm>
            <a:off x="59690" y="3923665"/>
            <a:ext cx="7715250" cy="2047875"/>
          </a:xfrm>
          <a:prstGeom prst="rect">
            <a:avLst/>
          </a:prstGeom>
        </p:spPr>
      </p:pic>
      <p:pic>
        <p:nvPicPr>
          <p:cNvPr id="16" name="图片 15"/>
          <p:cNvPicPr>
            <a:picLocks noChangeAspect="1"/>
          </p:cNvPicPr>
          <p:nvPr/>
        </p:nvPicPr>
        <p:blipFill>
          <a:blip r:embed="rId5"/>
          <a:stretch>
            <a:fillRect/>
          </a:stretch>
        </p:blipFill>
        <p:spPr>
          <a:xfrm>
            <a:off x="7319645" y="2848610"/>
            <a:ext cx="3333750" cy="314325"/>
          </a:xfrm>
          <a:prstGeom prst="rect">
            <a:avLst/>
          </a:prstGeom>
        </p:spPr>
      </p:pic>
      <p:pic>
        <p:nvPicPr>
          <p:cNvPr id="17" name="图片 16"/>
          <p:cNvPicPr>
            <a:picLocks noChangeAspect="1"/>
          </p:cNvPicPr>
          <p:nvPr/>
        </p:nvPicPr>
        <p:blipFill>
          <a:blip r:embed="rId6"/>
          <a:stretch>
            <a:fillRect/>
          </a:stretch>
        </p:blipFill>
        <p:spPr>
          <a:xfrm>
            <a:off x="7880350" y="4451985"/>
            <a:ext cx="4067175" cy="10001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p:bldP spid="4" grpId="0" bldLvl="0" animBg="1"/>
    </p:bldLst>
  </p:timing>
</p:sld>
</file>

<file path=ppt/theme/theme1.xml><?xml version="1.0" encoding="utf-8"?>
<a:theme xmlns:a="http://schemas.openxmlformats.org/drawingml/2006/main" name="第一PPT，www.1ppt.com">
  <a:themeElements>
    <a:clrScheme name="自定义 113">
      <a:dk1>
        <a:sysClr val="windowText" lastClr="000000"/>
      </a:dk1>
      <a:lt1>
        <a:sysClr val="window" lastClr="FFFFFF"/>
      </a:lt1>
      <a:dk2>
        <a:srgbClr val="44546A"/>
      </a:dk2>
      <a:lt2>
        <a:srgbClr val="E7E6E6"/>
      </a:lt2>
      <a:accent1>
        <a:srgbClr val="64A9D7"/>
      </a:accent1>
      <a:accent2>
        <a:srgbClr val="3F7FBB"/>
      </a:accent2>
      <a:accent3>
        <a:srgbClr val="64A9D7"/>
      </a:accent3>
      <a:accent4>
        <a:srgbClr val="3F7FBB"/>
      </a:accent4>
      <a:accent5>
        <a:srgbClr val="64A9D7"/>
      </a:accent5>
      <a:accent6>
        <a:srgbClr val="3F7FBB"/>
      </a:accent6>
      <a:hlink>
        <a:srgbClr val="0026E5"/>
      </a:hlink>
      <a:folHlink>
        <a:srgbClr val="7E1FAD"/>
      </a:folHlink>
    </a:clrScheme>
    <a:fontScheme name="自定义 30">
      <a:majorFont>
        <a:latin typeface="思源黑体"/>
        <a:ea typeface="思源宋体 CN Heavy"/>
        <a:cs typeface=""/>
      </a:majorFont>
      <a:minorFont>
        <a:latin typeface="思源黑体"/>
        <a:ea typeface="思源黑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2856</Words>
  <Application>WPS 演示</Application>
  <PresentationFormat>自定义</PresentationFormat>
  <Paragraphs>105</Paragraphs>
  <Slides>17</Slides>
  <Notes>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宋体</vt:lpstr>
      <vt:lpstr>Wingdings</vt:lpstr>
      <vt:lpstr>微软雅黑</vt:lpstr>
      <vt:lpstr>Times New Roman</vt:lpstr>
      <vt:lpstr>思源宋体 CN Heavy</vt:lpstr>
      <vt:lpstr>Arial Unicode MS</vt:lpstr>
      <vt:lpstr>Calibri</vt:lpstr>
      <vt:lpstr>BatangChe</vt:lpstr>
      <vt:lpstr>Segoe Print</vt:lpstr>
      <vt:lpstr>思源黑体</vt:lpstr>
      <vt:lpstr>黑体</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第一PPT，www.1ppt.com</dc:creator>
  <cp:keywords>www.1ppt.com</cp:keywords>
  <dc:description>第一PPT</dc:description>
  <cp:lastModifiedBy>挽倾.</cp:lastModifiedBy>
  <cp:revision>243</cp:revision>
  <dcterms:created xsi:type="dcterms:W3CDTF">2023-08-09T12:44:00Z</dcterms:created>
  <dcterms:modified xsi:type="dcterms:W3CDTF">2025-09-17T08:06:07Z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1C5ED642781F4DA193C30C1EAE22C4AD_13</vt:lpwstr>
  </property>
  <property fmtid="{D5CDD505-2E9C-101B-9397-08002B2CF9AE}" pid="3" name="KSOProductBuildVer">
    <vt:lpwstr>2052-12.1.0.22529</vt:lpwstr>
  </property>
</Properties>
</file>